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9"/>
  </p:notesMasterIdLst>
  <p:sldIdLst>
    <p:sldId id="256" r:id="rId5"/>
    <p:sldId id="289" r:id="rId6"/>
    <p:sldId id="299" r:id="rId7"/>
    <p:sldId id="300" r:id="rId8"/>
    <p:sldId id="301" r:id="rId9"/>
    <p:sldId id="302" r:id="rId10"/>
    <p:sldId id="303" r:id="rId11"/>
    <p:sldId id="298" r:id="rId12"/>
    <p:sldId id="309" r:id="rId13"/>
    <p:sldId id="304" r:id="rId14"/>
    <p:sldId id="305" r:id="rId15"/>
    <p:sldId id="306" r:id="rId16"/>
    <p:sldId id="307" r:id="rId17"/>
    <p:sldId id="308" r:id="rId1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FF8"/>
    <a:srgbClr val="CCECFF"/>
    <a:srgbClr val="DEDF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0949" autoAdjust="0"/>
  </p:normalViewPr>
  <p:slideViewPr>
    <p:cSldViewPr snapToGrid="0">
      <p:cViewPr varScale="1">
        <p:scale>
          <a:sx n="41" d="100"/>
          <a:sy n="41" d="100"/>
        </p:scale>
        <p:origin x="1628" y="2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556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4" y="0"/>
            <a:ext cx="2945659" cy="498056"/>
          </a:xfrm>
          <a:prstGeom prst="rect">
            <a:avLst/>
          </a:prstGeom>
        </p:spPr>
        <p:txBody>
          <a:bodyPr vert="horz" lIns="91440" tIns="45720" rIns="91440" bIns="45720" rtlCol="0"/>
          <a:lstStyle>
            <a:lvl1pPr algn="r">
              <a:defRPr sz="1200"/>
            </a:lvl1pPr>
          </a:lstStyle>
          <a:p>
            <a:fld id="{D3A9B22A-55EC-4A68-A1AE-1A1AE03C8C30}" type="datetimeFigureOut">
              <a:rPr lang="en-US" smtClean="0"/>
              <a:t>10/29/2019</a:t>
            </a:fld>
            <a:endParaRPr lang="en-US"/>
          </a:p>
        </p:txBody>
      </p:sp>
      <p:sp>
        <p:nvSpPr>
          <p:cNvPr id="4" name="Slide Image Placeholder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28586"/>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28586"/>
            <a:ext cx="2945659" cy="498055"/>
          </a:xfrm>
          <a:prstGeom prst="rect">
            <a:avLst/>
          </a:prstGeom>
        </p:spPr>
        <p:txBody>
          <a:bodyPr vert="horz" lIns="91440" tIns="45720" rIns="91440" bIns="45720" rtlCol="0" anchor="b"/>
          <a:lstStyle>
            <a:lvl1pPr algn="r">
              <a:defRPr sz="1200"/>
            </a:lvl1pPr>
          </a:lstStyle>
          <a:p>
            <a:fld id="{5C14B252-8EFF-4387-B930-F07556521AEC}" type="slidenum">
              <a:rPr lang="en-US" smtClean="0"/>
              <a:t>‹#›</a:t>
            </a:fld>
            <a:endParaRPr lang="en-US"/>
          </a:p>
        </p:txBody>
      </p:sp>
    </p:spTree>
    <p:extLst>
      <p:ext uri="{BB962C8B-B14F-4D97-AF65-F5344CB8AC3E}">
        <p14:creationId xmlns:p14="http://schemas.microsoft.com/office/powerpoint/2010/main" val="816804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30000" dirty="0"/>
              <a:t> </a:t>
            </a:r>
          </a:p>
        </p:txBody>
      </p:sp>
      <p:sp>
        <p:nvSpPr>
          <p:cNvPr id="4" name="Slide Number Placeholder 3"/>
          <p:cNvSpPr>
            <a:spLocks noGrp="1"/>
          </p:cNvSpPr>
          <p:nvPr>
            <p:ph type="sldNum" sz="quarter" idx="5"/>
          </p:nvPr>
        </p:nvSpPr>
        <p:spPr/>
        <p:txBody>
          <a:bodyPr/>
          <a:lstStyle/>
          <a:p>
            <a:fld id="{5C14B252-8EFF-4387-B930-F07556521AEC}" type="slidenum">
              <a:rPr lang="en-US" smtClean="0"/>
              <a:t>1</a:t>
            </a:fld>
            <a:endParaRPr lang="en-US"/>
          </a:p>
        </p:txBody>
      </p:sp>
    </p:spTree>
    <p:extLst>
      <p:ext uri="{BB962C8B-B14F-4D97-AF65-F5344CB8AC3E}">
        <p14:creationId xmlns:p14="http://schemas.microsoft.com/office/powerpoint/2010/main" val="758863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The success of this course whilst in Taunton is not just down to the administration by the UKHO but also due to the support provided by external </a:t>
            </a:r>
            <a:r>
              <a:rPr lang="en-US" sz="1200" dirty="0" err="1">
                <a:latin typeface="Arial" panose="020B0604020202020204" pitchFamily="34" charset="0"/>
                <a:cs typeface="Arial" panose="020B0604020202020204" pitchFamily="34" charset="0"/>
              </a:rPr>
              <a:t>organisations</a:t>
            </a:r>
            <a:r>
              <a:rPr lang="en-US" sz="1200" dirty="0">
                <a:latin typeface="Arial" panose="020B0604020202020204" pitchFamily="34" charset="0"/>
                <a:cs typeface="Arial" panose="020B0604020202020204" pitchFamily="34" charset="0"/>
              </a:rPr>
              <a:t> such as the Bristol Port Authority, the Royal Navy and </a:t>
            </a:r>
            <a:r>
              <a:rPr lang="en-US" sz="1200" dirty="0" err="1">
                <a:latin typeface="Arial" panose="020B0604020202020204" pitchFamily="34" charset="0"/>
                <a:cs typeface="Arial" panose="020B0604020202020204" pitchFamily="34" charset="0"/>
              </a:rPr>
              <a:t>Salcombe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Harbour</a:t>
            </a:r>
            <a:r>
              <a:rPr lang="en-US" sz="1200" dirty="0">
                <a:latin typeface="Arial" panose="020B0604020202020204" pitchFamily="34" charset="0"/>
                <a:cs typeface="Arial" panose="020B0604020202020204" pitchFamily="34" charset="0"/>
              </a:rPr>
              <a:t> who host visits by the participants providing extra depth and value to the course.</a:t>
            </a:r>
          </a:p>
        </p:txBody>
      </p:sp>
      <p:sp>
        <p:nvSpPr>
          <p:cNvPr id="4" name="Slide Number Placeholder 3"/>
          <p:cNvSpPr>
            <a:spLocks noGrp="1"/>
          </p:cNvSpPr>
          <p:nvPr>
            <p:ph type="sldNum" sz="quarter" idx="5"/>
          </p:nvPr>
        </p:nvSpPr>
        <p:spPr/>
        <p:txBody>
          <a:bodyPr/>
          <a:lstStyle/>
          <a:p>
            <a:fld id="{5C14B252-8EFF-4387-B930-F07556521AEC}" type="slidenum">
              <a:rPr lang="en-US" smtClean="0"/>
              <a:t>10</a:t>
            </a:fld>
            <a:endParaRPr lang="en-US"/>
          </a:p>
        </p:txBody>
      </p:sp>
    </p:spTree>
    <p:extLst>
      <p:ext uri="{BB962C8B-B14F-4D97-AF65-F5344CB8AC3E}">
        <p14:creationId xmlns:p14="http://schemas.microsoft.com/office/powerpoint/2010/main" val="3831854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And whilst the course is hard work and calls for the participants to apply themselves it is not all hard work. A number of social events are administered by the UKHO to try to ease the long time that we appreciate </a:t>
            </a:r>
            <a:r>
              <a:rPr lang="en-US" sz="1200" dirty="0" err="1">
                <a:latin typeface="Arial" panose="020B0604020202020204" pitchFamily="34" charset="0"/>
                <a:cs typeface="Arial" panose="020B0604020202020204" pitchFamily="34" charset="0"/>
              </a:rPr>
              <a:t>individualts</a:t>
            </a:r>
            <a:r>
              <a:rPr lang="en-US" sz="1200" dirty="0">
                <a:latin typeface="Arial" panose="020B0604020202020204" pitchFamily="34" charset="0"/>
                <a:cs typeface="Arial" panose="020B0604020202020204" pitchFamily="34" charset="0"/>
              </a:rPr>
              <a:t> are parted from their families. </a:t>
            </a:r>
          </a:p>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The UKHO will also assist with booking any transport that people may wish to book for private excursions.</a:t>
            </a:r>
          </a:p>
          <a:p>
            <a:pPr marL="0" indent="0">
              <a:buFont typeface="Arial" panose="020B0604020202020204" pitchFamily="34" charset="0"/>
              <a:buNone/>
            </a:pPr>
            <a:endParaRPr lang="en-US" sz="12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2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C14B252-8EFF-4387-B930-F07556521AEC}" type="slidenum">
              <a:rPr lang="en-US" smtClean="0"/>
              <a:t>11</a:t>
            </a:fld>
            <a:endParaRPr lang="en-US"/>
          </a:p>
        </p:txBody>
      </p:sp>
    </p:spTree>
    <p:extLst>
      <p:ext uri="{BB962C8B-B14F-4D97-AF65-F5344CB8AC3E}">
        <p14:creationId xmlns:p14="http://schemas.microsoft.com/office/powerpoint/2010/main" val="1132381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Other Support that the UKHO provides includes the provision of religious and faith requirements, both on site at the UKHO and in the local area. </a:t>
            </a:r>
          </a:p>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Arrangements for any medical care that may be required and duty of care throughout. On behalf of the training team I can say that the participants are our extended family.</a:t>
            </a:r>
          </a:p>
        </p:txBody>
      </p:sp>
      <p:sp>
        <p:nvSpPr>
          <p:cNvPr id="4" name="Slide Number Placeholder 3"/>
          <p:cNvSpPr>
            <a:spLocks noGrp="1"/>
          </p:cNvSpPr>
          <p:nvPr>
            <p:ph type="sldNum" sz="quarter" idx="5"/>
          </p:nvPr>
        </p:nvSpPr>
        <p:spPr/>
        <p:txBody>
          <a:bodyPr/>
          <a:lstStyle/>
          <a:p>
            <a:fld id="{5C14B252-8EFF-4387-B930-F07556521AEC}" type="slidenum">
              <a:rPr lang="en-US" smtClean="0"/>
              <a:t>12</a:t>
            </a:fld>
            <a:endParaRPr lang="en-US"/>
          </a:p>
        </p:txBody>
      </p:sp>
    </p:spTree>
    <p:extLst>
      <p:ext uri="{BB962C8B-B14F-4D97-AF65-F5344CB8AC3E}">
        <p14:creationId xmlns:p14="http://schemas.microsoft.com/office/powerpoint/2010/main" val="1985546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To ensure that the course remains relevant and any issues are addressed as soon as possible, bi-weekly reviews are undertaken and an overall course evaluation is completed at then end of course that also addresses the administration of the course.</a:t>
            </a:r>
          </a:p>
          <a:p>
            <a:pPr marL="0" indent="0">
              <a:buFont typeface="Arial" panose="020B0604020202020204" pitchFamily="34" charset="0"/>
              <a:buNone/>
            </a:pPr>
            <a:endParaRPr lang="en-US" sz="1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Following completion of the course student reports are written with final project marks and these are sent to the participating offices. An overall course report is completed and submitted for review at the subsequent meeting in January.</a:t>
            </a:r>
          </a:p>
        </p:txBody>
      </p:sp>
      <p:sp>
        <p:nvSpPr>
          <p:cNvPr id="4" name="Slide Number Placeholder 3"/>
          <p:cNvSpPr>
            <a:spLocks noGrp="1"/>
          </p:cNvSpPr>
          <p:nvPr>
            <p:ph type="sldNum" sz="quarter" idx="5"/>
          </p:nvPr>
        </p:nvSpPr>
        <p:spPr/>
        <p:txBody>
          <a:bodyPr/>
          <a:lstStyle/>
          <a:p>
            <a:fld id="{5C14B252-8EFF-4387-B930-F07556521AEC}" type="slidenum">
              <a:rPr lang="en-US" smtClean="0"/>
              <a:t>13</a:t>
            </a:fld>
            <a:endParaRPr lang="en-US"/>
          </a:p>
        </p:txBody>
      </p:sp>
    </p:spTree>
    <p:extLst>
      <p:ext uri="{BB962C8B-B14F-4D97-AF65-F5344CB8AC3E}">
        <p14:creationId xmlns:p14="http://schemas.microsoft.com/office/powerpoint/2010/main" val="1069087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C14B252-8EFF-4387-B930-F07556521AEC}" type="slidenum">
              <a:rPr lang="en-US" smtClean="0"/>
              <a:t>14</a:t>
            </a:fld>
            <a:endParaRPr lang="en-US"/>
          </a:p>
        </p:txBody>
      </p:sp>
    </p:spTree>
    <p:extLst>
      <p:ext uri="{BB962C8B-B14F-4D97-AF65-F5344CB8AC3E}">
        <p14:creationId xmlns:p14="http://schemas.microsoft.com/office/powerpoint/2010/main" val="1275431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C14B252-8EFF-4387-B930-F07556521AEC}" type="slidenum">
              <a:rPr lang="en-US" smtClean="0"/>
              <a:t>2</a:t>
            </a:fld>
            <a:endParaRPr lang="en-US"/>
          </a:p>
        </p:txBody>
      </p:sp>
    </p:spTree>
    <p:extLst>
      <p:ext uri="{BB962C8B-B14F-4D97-AF65-F5344CB8AC3E}">
        <p14:creationId xmlns:p14="http://schemas.microsoft.com/office/powerpoint/2010/main" val="573632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1</a:t>
            </a:r>
            <a:r>
              <a:rPr lang="en-US" sz="1200" baseline="30000" dirty="0">
                <a:latin typeface="Arial" panose="020B0604020202020204" pitchFamily="34" charset="0"/>
                <a:cs typeface="Arial" panose="020B0604020202020204" pitchFamily="34" charset="0"/>
              </a:rPr>
              <a:t>st</a:t>
            </a:r>
            <a:r>
              <a:rPr lang="en-US" sz="1200" dirty="0">
                <a:latin typeface="Arial" panose="020B0604020202020204" pitchFamily="34" charset="0"/>
                <a:cs typeface="Arial" panose="020B0604020202020204" pitchFamily="34" charset="0"/>
              </a:rPr>
              <a:t> Annual coordination meeting takes place in January each year in the UK and is held at the office of the UKHO. Thee meeting and is attended by the Japan Hydrographic and Oceanographic Department, the IHO Secretariat, and UK HO Training team.</a:t>
            </a:r>
          </a:p>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At this meeting a review of the previous years course is conducted which covers a training and financial overview and also considers lessons learned. </a:t>
            </a:r>
          </a:p>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Plans for the next course are discussed and start and end dates are agreed along with the selection criteria against which applications will be reviewed. These details are included in the Circular Letter drafted by the IHO Secretariat that is issued in January inviting applications for the forthcoming IHO – Nippon Foundation CHART course. The closing date for application is March of the same year.</a:t>
            </a:r>
          </a:p>
          <a:p>
            <a:pPr marL="0" indent="0">
              <a:buFont typeface="Arial" panose="020B0604020202020204" pitchFamily="34" charset="0"/>
              <a:buNone/>
            </a:pPr>
            <a:endParaRPr lang="en-US" sz="1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5C14B252-8EFF-4387-B930-F07556521AEC}" type="slidenum">
              <a:rPr lang="en-US" smtClean="0"/>
              <a:t>3</a:t>
            </a:fld>
            <a:endParaRPr lang="en-US"/>
          </a:p>
        </p:txBody>
      </p:sp>
    </p:spTree>
    <p:extLst>
      <p:ext uri="{BB962C8B-B14F-4D97-AF65-F5344CB8AC3E}">
        <p14:creationId xmlns:p14="http://schemas.microsoft.com/office/powerpoint/2010/main" val="34988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In April following the closing of the application window, the 2</a:t>
            </a:r>
            <a:r>
              <a:rPr lang="en-US" sz="1200" baseline="30000" dirty="0">
                <a:latin typeface="Arial" panose="020B0604020202020204" pitchFamily="34" charset="0"/>
                <a:cs typeface="Arial" panose="020B0604020202020204" pitchFamily="34" charset="0"/>
              </a:rPr>
              <a:t>nd</a:t>
            </a:r>
            <a:r>
              <a:rPr lang="en-US" sz="1200" dirty="0">
                <a:latin typeface="Arial" panose="020B0604020202020204" pitchFamily="34" charset="0"/>
                <a:cs typeface="Arial" panose="020B0604020202020204" pitchFamily="34" charset="0"/>
              </a:rPr>
              <a:t> Annual coordination meeting is held in Monaco and the offices of the IHO. </a:t>
            </a:r>
          </a:p>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This meeting is held to select the 7 students for the course. All of the applications submitted are reviewed against the selection criteria, ensuring a fair process. The shortlisted candidates then undertake a telephone interview for final suitability assessment. Once the 7 individuals have been agreed a circular Letter is drafted by the IHO and issued announcing their success.</a:t>
            </a:r>
          </a:p>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In 2019 31 applications were received for the 7 places, highlighting the regard that this opportunity is held in. </a:t>
            </a:r>
          </a:p>
        </p:txBody>
      </p:sp>
      <p:sp>
        <p:nvSpPr>
          <p:cNvPr id="4" name="Slide Number Placeholder 3"/>
          <p:cNvSpPr>
            <a:spLocks noGrp="1"/>
          </p:cNvSpPr>
          <p:nvPr>
            <p:ph type="sldNum" sz="quarter" idx="5"/>
          </p:nvPr>
        </p:nvSpPr>
        <p:spPr/>
        <p:txBody>
          <a:bodyPr/>
          <a:lstStyle/>
          <a:p>
            <a:fld id="{5C14B252-8EFF-4387-B930-F07556521AEC}" type="slidenum">
              <a:rPr lang="en-US" smtClean="0"/>
              <a:t>4</a:t>
            </a:fld>
            <a:endParaRPr lang="en-US"/>
          </a:p>
        </p:txBody>
      </p:sp>
    </p:spTree>
    <p:extLst>
      <p:ext uri="{BB962C8B-B14F-4D97-AF65-F5344CB8AC3E}">
        <p14:creationId xmlns:p14="http://schemas.microsoft.com/office/powerpoint/2010/main" val="1760919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From April the UKHO administration commences. As the UKHO is part of the ministry of </a:t>
            </a:r>
            <a:r>
              <a:rPr lang="en-US" sz="1200" dirty="0" err="1">
                <a:latin typeface="Arial" panose="020B0604020202020204" pitchFamily="34" charset="0"/>
                <a:cs typeface="Arial" panose="020B0604020202020204" pitchFamily="34" charset="0"/>
              </a:rPr>
              <a:t>Defence</a:t>
            </a:r>
            <a:r>
              <a:rPr lang="en-US" sz="1200" dirty="0">
                <a:latin typeface="Arial" panose="020B0604020202020204" pitchFamily="34" charset="0"/>
                <a:cs typeface="Arial" panose="020B0604020202020204" pitchFamily="34" charset="0"/>
              </a:rPr>
              <a:t> security clearance must be obtained to allow the participants into the Hydrographic Office. This administration is undertaken by Melanie Davis our International Training Administrator, who many of you know. </a:t>
            </a:r>
          </a:p>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Security forms are sent to and completed by selected participants who then must forward them to the Embassy for the final completion and then sent onward to IVCO, The International Visits Control Office. </a:t>
            </a:r>
          </a:p>
          <a:p>
            <a:pPr marL="0" indent="0">
              <a:buFont typeface="Arial" panose="020B0604020202020204" pitchFamily="34" charset="0"/>
              <a:buNone/>
            </a:pPr>
            <a:endParaRPr lang="en-US" sz="1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Once approved by the IVCO department the UKHO is informed confirming that participants are permitted to enter the establishment. Melanie commences logistical administration providing flight itineraries and booking confirmation both in Taunton for the duration of the course and in London for arrival and departure. </a:t>
            </a:r>
          </a:p>
        </p:txBody>
      </p:sp>
      <p:sp>
        <p:nvSpPr>
          <p:cNvPr id="4" name="Slide Number Placeholder 3"/>
          <p:cNvSpPr>
            <a:spLocks noGrp="1"/>
          </p:cNvSpPr>
          <p:nvPr>
            <p:ph type="sldNum" sz="quarter" idx="5"/>
          </p:nvPr>
        </p:nvSpPr>
        <p:spPr/>
        <p:txBody>
          <a:bodyPr/>
          <a:lstStyle/>
          <a:p>
            <a:fld id="{5C14B252-8EFF-4387-B930-F07556521AEC}" type="slidenum">
              <a:rPr lang="en-US" smtClean="0"/>
              <a:t>5</a:t>
            </a:fld>
            <a:endParaRPr lang="en-US"/>
          </a:p>
        </p:txBody>
      </p:sp>
    </p:spTree>
    <p:extLst>
      <p:ext uri="{BB962C8B-B14F-4D97-AF65-F5344CB8AC3E}">
        <p14:creationId xmlns:p14="http://schemas.microsoft.com/office/powerpoint/2010/main" val="2118739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In early September the Cat B IHO- Nippon foundation course begins. Students are transported from London to Taunton where they are met by members of the training team who provide an acquaint to the new participants. This includes a brief tour of Taunton to provide some situational awareness and an informal icebreaker lunch allowing introductions to be made. </a:t>
            </a:r>
          </a:p>
        </p:txBody>
      </p:sp>
      <p:sp>
        <p:nvSpPr>
          <p:cNvPr id="4" name="Slide Number Placeholder 3"/>
          <p:cNvSpPr>
            <a:spLocks noGrp="1"/>
          </p:cNvSpPr>
          <p:nvPr>
            <p:ph type="sldNum" sz="quarter" idx="5"/>
          </p:nvPr>
        </p:nvSpPr>
        <p:spPr/>
        <p:txBody>
          <a:bodyPr/>
          <a:lstStyle/>
          <a:p>
            <a:fld id="{5C14B252-8EFF-4387-B930-F07556521AEC}" type="slidenum">
              <a:rPr lang="en-US" smtClean="0"/>
              <a:t>6</a:t>
            </a:fld>
            <a:endParaRPr lang="en-US"/>
          </a:p>
        </p:txBody>
      </p:sp>
    </p:spTree>
    <p:extLst>
      <p:ext uri="{BB962C8B-B14F-4D97-AF65-F5344CB8AC3E}">
        <p14:creationId xmlns:p14="http://schemas.microsoft.com/office/powerpoint/2010/main" val="579247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The UKHO International Training Team is made up 6 members, myself , Melanie Davis and our 4 International Trainers. </a:t>
            </a:r>
            <a:r>
              <a:rPr lang="en-US" sz="1200" dirty="0" err="1">
                <a:latin typeface="Arial" panose="020B0604020202020204" pitchFamily="34" charset="0"/>
                <a:cs typeface="Arial" panose="020B0604020202020204" pitchFamily="34" charset="0"/>
              </a:rPr>
              <a:t>Mr</a:t>
            </a:r>
            <a:r>
              <a:rPr lang="en-US" sz="1200" dirty="0">
                <a:latin typeface="Arial" panose="020B0604020202020204" pitchFamily="34" charset="0"/>
                <a:cs typeface="Arial" panose="020B0604020202020204" pitchFamily="34" charset="0"/>
              </a:rPr>
              <a:t> Chris Booth, Ken </a:t>
            </a:r>
            <a:r>
              <a:rPr lang="en-US" sz="1200" dirty="0" err="1">
                <a:latin typeface="Arial" panose="020B0604020202020204" pitchFamily="34" charset="0"/>
                <a:cs typeface="Arial" panose="020B0604020202020204" pitchFamily="34" charset="0"/>
              </a:rPr>
              <a:t>Blagdon</a:t>
            </a:r>
            <a:r>
              <a:rPr lang="en-US" sz="1200" dirty="0">
                <a:latin typeface="Arial" panose="020B0604020202020204" pitchFamily="34" charset="0"/>
                <a:cs typeface="Arial" panose="020B0604020202020204" pitchFamily="34" charset="0"/>
              </a:rPr>
              <a:t>, Kevin Bagwell and currently we have Richard </a:t>
            </a:r>
            <a:r>
              <a:rPr lang="en-US" sz="1200" dirty="0" err="1">
                <a:latin typeface="Arial" panose="020B0604020202020204" pitchFamily="34" charset="0"/>
                <a:cs typeface="Arial" panose="020B0604020202020204" pitchFamily="34" charset="0"/>
              </a:rPr>
              <a:t>Coyles</a:t>
            </a:r>
            <a:r>
              <a:rPr lang="en-US" sz="1200" dirty="0">
                <a:latin typeface="Arial" panose="020B0604020202020204" pitchFamily="34" charset="0"/>
                <a:cs typeface="Arial" panose="020B0604020202020204" pitchFamily="34" charset="0"/>
              </a:rPr>
              <a:t> in our team following Derek </a:t>
            </a:r>
            <a:r>
              <a:rPr lang="en-US" sz="1200" dirty="0" err="1">
                <a:latin typeface="Arial" panose="020B0604020202020204" pitchFamily="34" charset="0"/>
                <a:cs typeface="Arial" panose="020B0604020202020204" pitchFamily="34" charset="0"/>
              </a:rPr>
              <a:t>Aldridges</a:t>
            </a:r>
            <a:r>
              <a:rPr lang="en-US" sz="1200" dirty="0">
                <a:latin typeface="Arial" panose="020B0604020202020204" pitchFamily="34" charset="0"/>
                <a:cs typeface="Arial" panose="020B0604020202020204" pitchFamily="34" charset="0"/>
              </a:rPr>
              <a:t> retirement. The training team are all qualified adult educators and in the team we </a:t>
            </a:r>
            <a:r>
              <a:rPr lang="en-US" sz="1200">
                <a:latin typeface="Arial" panose="020B0604020202020204" pitchFamily="34" charset="0"/>
                <a:cs typeface="Arial" panose="020B0604020202020204" pitchFamily="34" charset="0"/>
              </a:rPr>
              <a:t>have over a 125 </a:t>
            </a:r>
            <a:r>
              <a:rPr lang="en-US" sz="1200" dirty="0">
                <a:latin typeface="Arial" panose="020B0604020202020204" pitchFamily="34" charset="0"/>
                <a:cs typeface="Arial" panose="020B0604020202020204" pitchFamily="34" charset="0"/>
              </a:rPr>
              <a:t>years experience in </a:t>
            </a:r>
            <a:r>
              <a:rPr lang="en-US" sz="1200">
                <a:latin typeface="Arial" panose="020B0604020202020204" pitchFamily="34" charset="0"/>
                <a:cs typeface="Arial" panose="020B0604020202020204" pitchFamily="34" charset="0"/>
              </a:rPr>
              <a:t>the Digital </a:t>
            </a:r>
            <a:r>
              <a:rPr lang="en-US" sz="1200" dirty="0">
                <a:latin typeface="Arial" panose="020B0604020202020204" pitchFamily="34" charset="0"/>
                <a:cs typeface="Arial" panose="020B0604020202020204" pitchFamily="34" charset="0"/>
              </a:rPr>
              <a:t>and paper nautical cartography and product maintenance.</a:t>
            </a:r>
          </a:p>
        </p:txBody>
      </p:sp>
      <p:sp>
        <p:nvSpPr>
          <p:cNvPr id="4" name="Slide Number Placeholder 3"/>
          <p:cNvSpPr>
            <a:spLocks noGrp="1"/>
          </p:cNvSpPr>
          <p:nvPr>
            <p:ph type="sldNum" sz="quarter" idx="5"/>
          </p:nvPr>
        </p:nvSpPr>
        <p:spPr/>
        <p:txBody>
          <a:bodyPr/>
          <a:lstStyle/>
          <a:p>
            <a:fld id="{5C14B252-8EFF-4387-B930-F07556521AEC}" type="slidenum">
              <a:rPr lang="en-US" smtClean="0"/>
              <a:t>7</a:t>
            </a:fld>
            <a:endParaRPr lang="en-US"/>
          </a:p>
        </p:txBody>
      </p:sp>
    </p:spTree>
    <p:extLst>
      <p:ext uri="{BB962C8B-B14F-4D97-AF65-F5344CB8AC3E}">
        <p14:creationId xmlns:p14="http://schemas.microsoft.com/office/powerpoint/2010/main" val="972496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Accommodation for the course is at the </a:t>
            </a:r>
            <a:r>
              <a:rPr lang="en-US" sz="1200" dirty="0" err="1">
                <a:latin typeface="Arial" panose="020B0604020202020204" pitchFamily="34" charset="0"/>
                <a:cs typeface="Arial" panose="020B0604020202020204" pitchFamily="34" charset="0"/>
              </a:rPr>
              <a:t>Blorenge</a:t>
            </a:r>
            <a:r>
              <a:rPr lang="en-US" sz="1200" dirty="0">
                <a:latin typeface="Arial" panose="020B0604020202020204" pitchFamily="34" charset="0"/>
                <a:cs typeface="Arial" panose="020B0604020202020204" pitchFamily="34" charset="0"/>
              </a:rPr>
              <a:t> Hotel, a family run local hotel that is located close to the </a:t>
            </a:r>
            <a:r>
              <a:rPr lang="en-US" sz="1200" dirty="0" err="1">
                <a:latin typeface="Arial" panose="020B0604020202020204" pitchFamily="34" charset="0"/>
                <a:cs typeface="Arial" panose="020B0604020202020204" pitchFamily="34" charset="0"/>
              </a:rPr>
              <a:t>centre</a:t>
            </a:r>
            <a:r>
              <a:rPr lang="en-US" sz="1200" dirty="0">
                <a:latin typeface="Arial" panose="020B0604020202020204" pitchFamily="34" charset="0"/>
                <a:cs typeface="Arial" panose="020B0604020202020204" pitchFamily="34" charset="0"/>
              </a:rPr>
              <a:t> of Taunton. This hotel, provides a relaxed atmosphere and allows access to kitchen and laundry facilities which helps to reduce the costs placed on individuals during their stay in Taunton.</a:t>
            </a:r>
          </a:p>
          <a:p>
            <a:pPr marL="0" indent="0">
              <a:buFont typeface="Arial" panose="020B0604020202020204" pitchFamily="34" charset="0"/>
              <a:buNone/>
            </a:pPr>
            <a:endParaRPr lang="en-US" sz="1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Some of you may still recall the cooked breakfasts that get you through the dark UK winter!!</a:t>
            </a:r>
          </a:p>
        </p:txBody>
      </p:sp>
      <p:sp>
        <p:nvSpPr>
          <p:cNvPr id="4" name="Slide Number Placeholder 3"/>
          <p:cNvSpPr>
            <a:spLocks noGrp="1"/>
          </p:cNvSpPr>
          <p:nvPr>
            <p:ph type="sldNum" sz="quarter" idx="5"/>
          </p:nvPr>
        </p:nvSpPr>
        <p:spPr/>
        <p:txBody>
          <a:bodyPr/>
          <a:lstStyle/>
          <a:p>
            <a:fld id="{5C14B252-8EFF-4387-B930-F07556521AEC}" type="slidenum">
              <a:rPr lang="en-US" smtClean="0"/>
              <a:t>8</a:t>
            </a:fld>
            <a:endParaRPr lang="en-US"/>
          </a:p>
        </p:txBody>
      </p:sp>
    </p:spTree>
    <p:extLst>
      <p:ext uri="{BB962C8B-B14F-4D97-AF65-F5344CB8AC3E}">
        <p14:creationId xmlns:p14="http://schemas.microsoft.com/office/powerpoint/2010/main" val="16352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Earlier this year the UKHO staff moved into our new office. Included in the new build is a new international Training room which provides an excellent environment for learning. Centrally located the students feel part of UKHO and to the envy of more recent Nippon courses the room does have windows! </a:t>
            </a:r>
          </a:p>
        </p:txBody>
      </p:sp>
      <p:sp>
        <p:nvSpPr>
          <p:cNvPr id="4" name="Slide Number Placeholder 3"/>
          <p:cNvSpPr>
            <a:spLocks noGrp="1"/>
          </p:cNvSpPr>
          <p:nvPr>
            <p:ph type="sldNum" sz="quarter" idx="5"/>
          </p:nvPr>
        </p:nvSpPr>
        <p:spPr/>
        <p:txBody>
          <a:bodyPr/>
          <a:lstStyle/>
          <a:p>
            <a:fld id="{5C14B252-8EFF-4387-B930-F07556521AEC}" type="slidenum">
              <a:rPr lang="en-US" smtClean="0"/>
              <a:t>9</a:t>
            </a:fld>
            <a:endParaRPr lang="en-US"/>
          </a:p>
        </p:txBody>
      </p:sp>
    </p:spTree>
    <p:extLst>
      <p:ext uri="{BB962C8B-B14F-4D97-AF65-F5344CB8AC3E}">
        <p14:creationId xmlns:p14="http://schemas.microsoft.com/office/powerpoint/2010/main" val="30329327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75000">
              <a:schemeClr val="accent2">
                <a:lumMod val="5000"/>
                <a:lumOff val="9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7" name="Rectangle 6"/>
          <p:cNvSpPr/>
          <p:nvPr userDrawn="1"/>
        </p:nvSpPr>
        <p:spPr>
          <a:xfrm>
            <a:off x="0" y="6073796"/>
            <a:ext cx="12192000" cy="837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Footer Placeholder 8"/>
          <p:cNvSpPr txBox="1">
            <a:spLocks/>
          </p:cNvSpPr>
          <p:nvPr userDrawn="1"/>
        </p:nvSpPr>
        <p:spPr>
          <a:xfrm>
            <a:off x="8021213" y="6271896"/>
            <a:ext cx="321788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i="1" dirty="0">
              <a:solidFill>
                <a:schemeClr val="tx1"/>
              </a:solidFill>
            </a:endParaRPr>
          </a:p>
        </p:txBody>
      </p:sp>
      <p:pic>
        <p:nvPicPr>
          <p:cNvPr id="8" name="Picture 7">
            <a:extLst>
              <a:ext uri="{FF2B5EF4-FFF2-40B4-BE49-F238E27FC236}">
                <a16:creationId xmlns:a16="http://schemas.microsoft.com/office/drawing/2014/main" id="{5C10FE65-507D-4C99-8ABD-C1183C789026}"/>
              </a:ext>
            </a:extLst>
          </p:cNvPr>
          <p:cNvPicPr>
            <a:picLocks noChangeAspect="1"/>
          </p:cNvPicPr>
          <p:nvPr userDrawn="1"/>
        </p:nvPicPr>
        <p:blipFill>
          <a:blip r:embed="rId2"/>
          <a:stretch>
            <a:fillRect/>
          </a:stretch>
        </p:blipFill>
        <p:spPr>
          <a:xfrm>
            <a:off x="10668000" y="6250856"/>
            <a:ext cx="1272324" cy="424108"/>
          </a:xfrm>
          <a:prstGeom prst="rect">
            <a:avLst/>
          </a:prstGeom>
        </p:spPr>
      </p:pic>
      <p:pic>
        <p:nvPicPr>
          <p:cNvPr id="5" name="Picture 4">
            <a:extLst>
              <a:ext uri="{FF2B5EF4-FFF2-40B4-BE49-F238E27FC236}">
                <a16:creationId xmlns:a16="http://schemas.microsoft.com/office/drawing/2014/main" id="{04A26C6F-CAC6-465A-AC0C-D9008C30E754}"/>
              </a:ext>
            </a:extLst>
          </p:cNvPr>
          <p:cNvPicPr>
            <a:picLocks noChangeAspect="1"/>
          </p:cNvPicPr>
          <p:nvPr userDrawn="1"/>
        </p:nvPicPr>
        <p:blipFill>
          <a:blip r:embed="rId3"/>
          <a:stretch>
            <a:fillRect/>
          </a:stretch>
        </p:blipFill>
        <p:spPr>
          <a:xfrm>
            <a:off x="141076" y="6143140"/>
            <a:ext cx="1169563" cy="622635"/>
          </a:xfrm>
          <a:prstGeom prst="rect">
            <a:avLst/>
          </a:prstGeom>
        </p:spPr>
      </p:pic>
      <p:pic>
        <p:nvPicPr>
          <p:cNvPr id="6" name="Picture 5">
            <a:extLst>
              <a:ext uri="{FF2B5EF4-FFF2-40B4-BE49-F238E27FC236}">
                <a16:creationId xmlns:a16="http://schemas.microsoft.com/office/drawing/2014/main" id="{34A11120-A769-4BF3-9A62-959A3A2C1FCA}"/>
              </a:ext>
            </a:extLst>
          </p:cNvPr>
          <p:cNvPicPr>
            <a:picLocks noChangeAspect="1"/>
          </p:cNvPicPr>
          <p:nvPr userDrawn="1"/>
        </p:nvPicPr>
        <p:blipFill>
          <a:blip r:embed="rId4"/>
          <a:stretch>
            <a:fillRect/>
          </a:stretch>
        </p:blipFill>
        <p:spPr>
          <a:xfrm>
            <a:off x="5000625" y="6289525"/>
            <a:ext cx="2190750" cy="476250"/>
          </a:xfrm>
          <a:prstGeom prst="rect">
            <a:avLst/>
          </a:prstGeom>
        </p:spPr>
      </p:pic>
    </p:spTree>
    <p:extLst>
      <p:ext uri="{BB962C8B-B14F-4D97-AF65-F5344CB8AC3E}">
        <p14:creationId xmlns:p14="http://schemas.microsoft.com/office/powerpoint/2010/main" val="399238265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gradFill flip="none" rotWithShape="1">
          <a:gsLst>
            <a:gs pos="75000">
              <a:schemeClr val="accent2">
                <a:lumMod val="5000"/>
                <a:lumOff val="9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7" name="Rectangle 6"/>
          <p:cNvSpPr/>
          <p:nvPr userDrawn="1"/>
        </p:nvSpPr>
        <p:spPr>
          <a:xfrm>
            <a:off x="0" y="6073796"/>
            <a:ext cx="12192000" cy="837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Footer Placeholder 8"/>
          <p:cNvSpPr txBox="1">
            <a:spLocks/>
          </p:cNvSpPr>
          <p:nvPr userDrawn="1"/>
        </p:nvSpPr>
        <p:spPr>
          <a:xfrm>
            <a:off x="8021213" y="6271896"/>
            <a:ext cx="321788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i="1" dirty="0">
              <a:solidFill>
                <a:schemeClr val="tx1"/>
              </a:solidFill>
            </a:endParaRPr>
          </a:p>
        </p:txBody>
      </p:sp>
      <p:pic>
        <p:nvPicPr>
          <p:cNvPr id="8" name="Picture 7">
            <a:extLst>
              <a:ext uri="{FF2B5EF4-FFF2-40B4-BE49-F238E27FC236}">
                <a16:creationId xmlns:a16="http://schemas.microsoft.com/office/drawing/2014/main" id="{5C10FE65-507D-4C99-8ABD-C1183C789026}"/>
              </a:ext>
            </a:extLst>
          </p:cNvPr>
          <p:cNvPicPr>
            <a:picLocks noChangeAspect="1"/>
          </p:cNvPicPr>
          <p:nvPr userDrawn="1"/>
        </p:nvPicPr>
        <p:blipFill>
          <a:blip r:embed="rId2"/>
          <a:stretch>
            <a:fillRect/>
          </a:stretch>
        </p:blipFill>
        <p:spPr>
          <a:xfrm>
            <a:off x="10668000" y="6250856"/>
            <a:ext cx="1272324" cy="424108"/>
          </a:xfrm>
          <a:prstGeom prst="rect">
            <a:avLst/>
          </a:prstGeom>
        </p:spPr>
      </p:pic>
      <p:pic>
        <p:nvPicPr>
          <p:cNvPr id="5" name="Picture 4">
            <a:extLst>
              <a:ext uri="{FF2B5EF4-FFF2-40B4-BE49-F238E27FC236}">
                <a16:creationId xmlns:a16="http://schemas.microsoft.com/office/drawing/2014/main" id="{04A26C6F-CAC6-465A-AC0C-D9008C30E754}"/>
              </a:ext>
            </a:extLst>
          </p:cNvPr>
          <p:cNvPicPr>
            <a:picLocks noChangeAspect="1"/>
          </p:cNvPicPr>
          <p:nvPr userDrawn="1"/>
        </p:nvPicPr>
        <p:blipFill>
          <a:blip r:embed="rId3"/>
          <a:stretch>
            <a:fillRect/>
          </a:stretch>
        </p:blipFill>
        <p:spPr>
          <a:xfrm>
            <a:off x="141076" y="6143140"/>
            <a:ext cx="1169563" cy="622635"/>
          </a:xfrm>
          <a:prstGeom prst="rect">
            <a:avLst/>
          </a:prstGeom>
        </p:spPr>
      </p:pic>
      <p:pic>
        <p:nvPicPr>
          <p:cNvPr id="6" name="Picture 5">
            <a:extLst>
              <a:ext uri="{FF2B5EF4-FFF2-40B4-BE49-F238E27FC236}">
                <a16:creationId xmlns:a16="http://schemas.microsoft.com/office/drawing/2014/main" id="{34A11120-A769-4BF3-9A62-959A3A2C1FCA}"/>
              </a:ext>
            </a:extLst>
          </p:cNvPr>
          <p:cNvPicPr>
            <a:picLocks noChangeAspect="1"/>
          </p:cNvPicPr>
          <p:nvPr userDrawn="1"/>
        </p:nvPicPr>
        <p:blipFill>
          <a:blip r:embed="rId4"/>
          <a:stretch>
            <a:fillRect/>
          </a:stretch>
        </p:blipFill>
        <p:spPr>
          <a:xfrm>
            <a:off x="5000625" y="6289525"/>
            <a:ext cx="2190750" cy="476250"/>
          </a:xfrm>
          <a:prstGeom prst="rect">
            <a:avLst/>
          </a:prstGeom>
        </p:spPr>
      </p:pic>
      <p:sp>
        <p:nvSpPr>
          <p:cNvPr id="9" name="Title 1">
            <a:extLst>
              <a:ext uri="{FF2B5EF4-FFF2-40B4-BE49-F238E27FC236}">
                <a16:creationId xmlns:a16="http://schemas.microsoft.com/office/drawing/2014/main" id="{5EB28F60-AF92-4267-95A1-D753632EF524}"/>
              </a:ext>
            </a:extLst>
          </p:cNvPr>
          <p:cNvSpPr txBox="1">
            <a:spLocks/>
          </p:cNvSpPr>
          <p:nvPr userDrawn="1"/>
        </p:nvSpPr>
        <p:spPr>
          <a:xfrm>
            <a:off x="838200" y="259414"/>
            <a:ext cx="10515600" cy="5405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endParaRPr lang="en-US" sz="4400" dirty="0"/>
          </a:p>
        </p:txBody>
      </p:sp>
      <p:cxnSp>
        <p:nvCxnSpPr>
          <p:cNvPr id="10" name="Straight Connector 9">
            <a:extLst>
              <a:ext uri="{FF2B5EF4-FFF2-40B4-BE49-F238E27FC236}">
                <a16:creationId xmlns:a16="http://schemas.microsoft.com/office/drawing/2014/main" id="{068F96DA-BD19-4494-80E9-3FC09B766A78}"/>
              </a:ext>
            </a:extLst>
          </p:cNvPr>
          <p:cNvCxnSpPr/>
          <p:nvPr userDrawn="1"/>
        </p:nvCxnSpPr>
        <p:spPr>
          <a:xfrm flipV="1">
            <a:off x="811992" y="893798"/>
            <a:ext cx="10568015" cy="5285"/>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25034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flip="none" rotWithShape="1">
          <a:gsLst>
            <a:gs pos="75000">
              <a:schemeClr val="accent2">
                <a:lumMod val="5000"/>
                <a:lumOff val="9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9" name="Rectangle 8"/>
          <p:cNvSpPr/>
          <p:nvPr userDrawn="1"/>
        </p:nvSpPr>
        <p:spPr>
          <a:xfrm>
            <a:off x="0" y="6020790"/>
            <a:ext cx="12192000" cy="837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259414"/>
            <a:ext cx="10515600" cy="540511"/>
          </a:xfrm>
        </p:spPr>
        <p:txBody>
          <a:bodyPr/>
          <a:lstStyle>
            <a:lvl1pPr>
              <a:defRPr>
                <a:solidFill>
                  <a:schemeClr val="bg2">
                    <a:lumMod val="50000"/>
                  </a:schemeClr>
                </a:solidFill>
              </a:defRPr>
            </a:lvl1pPr>
          </a:lstStyle>
          <a:p>
            <a:r>
              <a:rPr lang="en-US" dirty="0"/>
              <a:t>Click to edit Master title style</a:t>
            </a:r>
          </a:p>
        </p:txBody>
      </p:sp>
      <p:sp>
        <p:nvSpPr>
          <p:cNvPr id="3" name="Content Placeholder 2"/>
          <p:cNvSpPr>
            <a:spLocks noGrp="1"/>
          </p:cNvSpPr>
          <p:nvPr>
            <p:ph idx="1"/>
          </p:nvPr>
        </p:nvSpPr>
        <p:spPr>
          <a:xfrm>
            <a:off x="838201" y="1825625"/>
            <a:ext cx="7724182" cy="2158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flipV="1">
            <a:off x="811992" y="893798"/>
            <a:ext cx="10568015" cy="5285"/>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Footer Placeholder 8"/>
          <p:cNvSpPr txBox="1">
            <a:spLocks/>
          </p:cNvSpPr>
          <p:nvPr userDrawn="1"/>
        </p:nvSpPr>
        <p:spPr>
          <a:xfrm>
            <a:off x="1108101" y="6282444"/>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tx1"/>
                </a:solidFill>
              </a:rPr>
              <a:t>International Hydrographic Organization</a:t>
            </a:r>
            <a:br>
              <a:rPr lang="de-DE" dirty="0">
                <a:solidFill>
                  <a:schemeClr val="tx1"/>
                </a:solidFill>
              </a:rPr>
            </a:br>
            <a:r>
              <a:rPr lang="de-DE" i="1" dirty="0">
                <a:solidFill>
                  <a:schemeClr val="tx1"/>
                </a:solidFill>
              </a:rPr>
              <a:t>Organisation Hydrographique Internationale</a:t>
            </a:r>
            <a:endParaRPr lang="en-US" i="1" dirty="0">
              <a:solidFill>
                <a:schemeClr val="tx1"/>
              </a:solidFill>
            </a:endParaRPr>
          </a:p>
        </p:txBody>
      </p:sp>
      <p:sp>
        <p:nvSpPr>
          <p:cNvPr id="12" name="Footer Placeholder 8">
            <a:extLst>
              <a:ext uri="{FF2B5EF4-FFF2-40B4-BE49-F238E27FC236}">
                <a16:creationId xmlns:a16="http://schemas.microsoft.com/office/drawing/2014/main" id="{FE69CE15-2136-4323-BC46-81615D04DDBF}"/>
              </a:ext>
            </a:extLst>
          </p:cNvPr>
          <p:cNvSpPr txBox="1">
            <a:spLocks/>
          </p:cNvSpPr>
          <p:nvPr userDrawn="1"/>
        </p:nvSpPr>
        <p:spPr>
          <a:xfrm>
            <a:off x="6900421" y="6280348"/>
            <a:ext cx="465723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tx1"/>
                </a:solidFill>
              </a:rPr>
              <a:t>Southern African and Islands Hydrographic Commission </a:t>
            </a:r>
            <a:endParaRPr lang="en-US" i="1" dirty="0">
              <a:solidFill>
                <a:schemeClr val="tx1"/>
              </a:solidFill>
            </a:endParaRPr>
          </a:p>
        </p:txBody>
      </p:sp>
      <p:pic>
        <p:nvPicPr>
          <p:cNvPr id="5" name="Picture 4">
            <a:extLst>
              <a:ext uri="{FF2B5EF4-FFF2-40B4-BE49-F238E27FC236}">
                <a16:creationId xmlns:a16="http://schemas.microsoft.com/office/drawing/2014/main" id="{E4B9D515-54FA-416F-9DB5-C01D4996A759}"/>
              </a:ext>
            </a:extLst>
          </p:cNvPr>
          <p:cNvPicPr>
            <a:picLocks noChangeAspect="1"/>
          </p:cNvPicPr>
          <p:nvPr userDrawn="1"/>
        </p:nvPicPr>
        <p:blipFill>
          <a:blip r:embed="rId2"/>
          <a:stretch>
            <a:fillRect/>
          </a:stretch>
        </p:blipFill>
        <p:spPr>
          <a:xfrm>
            <a:off x="11265023" y="6088844"/>
            <a:ext cx="676715" cy="701101"/>
          </a:xfrm>
          <a:prstGeom prst="rect">
            <a:avLst/>
          </a:prstGeom>
        </p:spPr>
      </p:pic>
      <p:pic>
        <p:nvPicPr>
          <p:cNvPr id="11" name="Picture 10">
            <a:extLst>
              <a:ext uri="{FF2B5EF4-FFF2-40B4-BE49-F238E27FC236}">
                <a16:creationId xmlns:a16="http://schemas.microsoft.com/office/drawing/2014/main" id="{89B8CD7B-BB9B-4C64-8D86-7DF1E43FC745}"/>
              </a:ext>
            </a:extLst>
          </p:cNvPr>
          <p:cNvPicPr>
            <a:picLocks noChangeAspect="1"/>
          </p:cNvPicPr>
          <p:nvPr userDrawn="1"/>
        </p:nvPicPr>
        <p:blipFill>
          <a:blip r:embed="rId3"/>
          <a:stretch>
            <a:fillRect/>
          </a:stretch>
        </p:blipFill>
        <p:spPr>
          <a:xfrm>
            <a:off x="184552" y="6250856"/>
            <a:ext cx="1272324" cy="424108"/>
          </a:xfrm>
          <a:prstGeom prst="rect">
            <a:avLst/>
          </a:prstGeom>
        </p:spPr>
      </p:pic>
    </p:spTree>
    <p:extLst>
      <p:ext uri="{BB962C8B-B14F-4D97-AF65-F5344CB8AC3E}">
        <p14:creationId xmlns:p14="http://schemas.microsoft.com/office/powerpoint/2010/main" val="13630442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1401E-457B-4B77-A993-59539EC916C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97ECBEC-FDED-4CB6-A09D-2ADA2AD4A991}"/>
              </a:ext>
            </a:extLst>
          </p:cNvPr>
          <p:cNvSpPr>
            <a:spLocks noGrp="1"/>
          </p:cNvSpPr>
          <p:nvPr>
            <p:ph type="dt" sz="half" idx="10"/>
          </p:nvPr>
        </p:nvSpPr>
        <p:spPr>
          <a:xfrm>
            <a:off x="838200" y="6356350"/>
            <a:ext cx="2743200" cy="365125"/>
          </a:xfrm>
          <a:prstGeom prst="rect">
            <a:avLst/>
          </a:prstGeom>
        </p:spPr>
        <p:txBody>
          <a:bodyPr/>
          <a:lstStyle/>
          <a:p>
            <a:fld id="{3E4B590C-9002-419D-8032-E96BBEE3DDA4}" type="datetime1">
              <a:rPr lang="en-US" smtClean="0"/>
              <a:t>10/29/2019</a:t>
            </a:fld>
            <a:endParaRPr lang="en-US"/>
          </a:p>
        </p:txBody>
      </p:sp>
    </p:spTree>
    <p:extLst>
      <p:ext uri="{BB962C8B-B14F-4D97-AF65-F5344CB8AC3E}">
        <p14:creationId xmlns:p14="http://schemas.microsoft.com/office/powerpoint/2010/main" val="36046587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4B590C-9002-419D-8032-E96BBEE3DDA4}" type="datetime1">
              <a:rPr lang="en-US" smtClean="0"/>
              <a:t>10/29/2019</a:t>
            </a:fld>
            <a:endParaRPr lang="en-US" dirty="0"/>
          </a:p>
        </p:txBody>
      </p:sp>
      <p:pic>
        <p:nvPicPr>
          <p:cNvPr id="8" name="Picture 7">
            <a:extLst>
              <a:ext uri="{FF2B5EF4-FFF2-40B4-BE49-F238E27FC236}">
                <a16:creationId xmlns:a16="http://schemas.microsoft.com/office/drawing/2014/main" id="{4D71C816-48AB-4774-A0E6-75CA4E2D2FA0}"/>
              </a:ext>
            </a:extLst>
          </p:cNvPr>
          <p:cNvPicPr>
            <a:picLocks noChangeAspect="1"/>
          </p:cNvPicPr>
          <p:nvPr userDrawn="1"/>
        </p:nvPicPr>
        <p:blipFill>
          <a:blip r:embed="rId6"/>
          <a:stretch>
            <a:fillRect/>
          </a:stretch>
        </p:blipFill>
        <p:spPr>
          <a:xfrm>
            <a:off x="11145556" y="6091714"/>
            <a:ext cx="768163" cy="725487"/>
          </a:xfrm>
          <a:prstGeom prst="rect">
            <a:avLst/>
          </a:prstGeom>
        </p:spPr>
      </p:pic>
      <p:sp>
        <p:nvSpPr>
          <p:cNvPr id="9" name="TextBox 8">
            <a:extLst>
              <a:ext uri="{FF2B5EF4-FFF2-40B4-BE49-F238E27FC236}">
                <a16:creationId xmlns:a16="http://schemas.microsoft.com/office/drawing/2014/main" id="{F795278A-D600-4927-B1DA-C666C88F7F77}"/>
              </a:ext>
            </a:extLst>
          </p:cNvPr>
          <p:cNvSpPr txBox="1"/>
          <p:nvPr userDrawn="1"/>
        </p:nvSpPr>
        <p:spPr>
          <a:xfrm>
            <a:off x="9190182" y="6269791"/>
            <a:ext cx="2512291" cy="369332"/>
          </a:xfrm>
          <a:prstGeom prst="rect">
            <a:avLst/>
          </a:prstGeom>
          <a:noFill/>
        </p:spPr>
        <p:txBody>
          <a:bodyPr wrap="square" rtlCol="0">
            <a:spAutoFit/>
          </a:bodyPr>
          <a:lstStyle/>
          <a:p>
            <a:r>
              <a:rPr lang="en-GB" dirty="0" err="1"/>
              <a:t>nOIGG</a:t>
            </a:r>
            <a:endParaRPr lang="en-GB" dirty="0"/>
          </a:p>
        </p:txBody>
      </p:sp>
    </p:spTree>
    <p:extLst>
      <p:ext uri="{BB962C8B-B14F-4D97-AF65-F5344CB8AC3E}">
        <p14:creationId xmlns:p14="http://schemas.microsoft.com/office/powerpoint/2010/main" val="2565596109"/>
      </p:ext>
    </p:extLst>
  </p:cSld>
  <p:clrMap bg1="lt1" tx1="dk1" bg2="lt2" tx2="dk2" accent1="accent1" accent2="accent2" accent3="accent3" accent4="accent4" accent5="accent5" accent6="accent6" hlink="hlink" folHlink="folHlink"/>
  <p:sldLayoutIdLst>
    <p:sldLayoutId id="2147483685" r:id="rId1"/>
    <p:sldLayoutId id="2147483688" r:id="rId2"/>
    <p:sldLayoutId id="2147483686" r:id="rId3"/>
    <p:sldLayoutId id="2147483687"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7163" y="447731"/>
            <a:ext cx="9144000" cy="2824107"/>
          </a:xfrm>
        </p:spPr>
        <p:txBody>
          <a:bodyPr>
            <a:normAutofit/>
          </a:bodyPr>
          <a:lstStyle/>
          <a:p>
            <a:r>
              <a:rPr lang="en-AU" sz="4400" dirty="0"/>
              <a:t>IHO  - NIPPON FOUNDATION </a:t>
            </a:r>
            <a:br>
              <a:rPr lang="en-AU" sz="4400" dirty="0"/>
            </a:br>
            <a:r>
              <a:rPr lang="en-AU" sz="4400" dirty="0"/>
              <a:t>Alumni Seminar</a:t>
            </a:r>
          </a:p>
        </p:txBody>
      </p:sp>
      <p:sp>
        <p:nvSpPr>
          <p:cNvPr id="3" name="Subtitle 2"/>
          <p:cNvSpPr>
            <a:spLocks noGrp="1"/>
          </p:cNvSpPr>
          <p:nvPr>
            <p:ph type="subTitle" idx="1"/>
          </p:nvPr>
        </p:nvSpPr>
        <p:spPr>
          <a:xfrm>
            <a:off x="1577163" y="4399480"/>
            <a:ext cx="9144000" cy="534027"/>
          </a:xfrm>
        </p:spPr>
        <p:txBody>
          <a:bodyPr/>
          <a:lstStyle/>
          <a:p>
            <a:r>
              <a:rPr lang="en-US" dirty="0">
                <a:latin typeface="Arial" pitchFamily="34" charset="0"/>
                <a:cs typeface="Arial" pitchFamily="34" charset="0"/>
              </a:rPr>
              <a:t>29 – 31 October 2019, Singapore</a:t>
            </a:r>
          </a:p>
        </p:txBody>
      </p:sp>
    </p:spTree>
    <p:extLst>
      <p:ext uri="{BB962C8B-B14F-4D97-AF65-F5344CB8AC3E}">
        <p14:creationId xmlns:p14="http://schemas.microsoft.com/office/powerpoint/2010/main" val="3348262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F49E00-D47F-4E10-A349-A33866CDFD9D}"/>
              </a:ext>
            </a:extLst>
          </p:cNvPr>
          <p:cNvSpPr>
            <a:spLocks noGrp="1"/>
          </p:cNvSpPr>
          <p:nvPr>
            <p:ph type="subTitle" idx="1"/>
          </p:nvPr>
        </p:nvSpPr>
        <p:spPr/>
        <p:txBody>
          <a:bodyPr>
            <a:normAutofit/>
          </a:bodyPr>
          <a:lstStyle/>
          <a:p>
            <a:endParaRPr lang="en-US" sz="45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a:p>
            <a:endParaRPr lang="en-GB" dirty="0"/>
          </a:p>
        </p:txBody>
      </p:sp>
      <p:sp>
        <p:nvSpPr>
          <p:cNvPr id="4" name="TextBox 3">
            <a:extLst>
              <a:ext uri="{FF2B5EF4-FFF2-40B4-BE49-F238E27FC236}">
                <a16:creationId xmlns:a16="http://schemas.microsoft.com/office/drawing/2014/main" id="{44A37FF6-6F8D-414E-B729-EA61DC48FAE7}"/>
              </a:ext>
            </a:extLst>
          </p:cNvPr>
          <p:cNvSpPr txBox="1"/>
          <p:nvPr/>
        </p:nvSpPr>
        <p:spPr>
          <a:xfrm>
            <a:off x="803563" y="110837"/>
            <a:ext cx="10584873" cy="769441"/>
          </a:xfrm>
          <a:prstGeom prst="rect">
            <a:avLst/>
          </a:prstGeom>
          <a:noFill/>
        </p:spPr>
        <p:txBody>
          <a:bodyPr wrap="square" rtlCol="0">
            <a:spAutoFit/>
          </a:bodyPr>
          <a:lstStyle/>
          <a:p>
            <a:r>
              <a:rPr lang="en-GB" sz="4400" dirty="0">
                <a:solidFill>
                  <a:schemeClr val="bg2">
                    <a:lumMod val="50000"/>
                  </a:schemeClr>
                </a:solidFill>
                <a:latin typeface="+mj-lt"/>
              </a:rPr>
              <a:t>Administrative Overview of the CHART Project</a:t>
            </a:r>
          </a:p>
        </p:txBody>
      </p:sp>
      <p:sp>
        <p:nvSpPr>
          <p:cNvPr id="7" name="TextBox 6">
            <a:extLst>
              <a:ext uri="{FF2B5EF4-FFF2-40B4-BE49-F238E27FC236}">
                <a16:creationId xmlns:a16="http://schemas.microsoft.com/office/drawing/2014/main" id="{DBA5567A-FF0A-4DFB-8648-095134E28E7F}"/>
              </a:ext>
            </a:extLst>
          </p:cNvPr>
          <p:cNvSpPr txBox="1"/>
          <p:nvPr/>
        </p:nvSpPr>
        <p:spPr>
          <a:xfrm>
            <a:off x="5638800" y="2992581"/>
            <a:ext cx="914400" cy="914400"/>
          </a:xfrm>
          <a:prstGeom prst="rect">
            <a:avLst/>
          </a:prstGeom>
          <a:noFill/>
        </p:spPr>
        <p:txBody>
          <a:bodyPr wrap="square" rtlCol="0">
            <a:spAutoFit/>
          </a:bodyPr>
          <a:lstStyle/>
          <a:p>
            <a:endParaRPr lang="en-GB" dirty="0"/>
          </a:p>
        </p:txBody>
      </p:sp>
      <p:sp>
        <p:nvSpPr>
          <p:cNvPr id="11" name="TextBox 10">
            <a:extLst>
              <a:ext uri="{FF2B5EF4-FFF2-40B4-BE49-F238E27FC236}">
                <a16:creationId xmlns:a16="http://schemas.microsoft.com/office/drawing/2014/main" id="{F24D1F49-EA38-4942-B436-BC6DB2A7B952}"/>
              </a:ext>
            </a:extLst>
          </p:cNvPr>
          <p:cNvSpPr txBox="1"/>
          <p:nvPr/>
        </p:nvSpPr>
        <p:spPr>
          <a:xfrm>
            <a:off x="599643" y="929897"/>
            <a:ext cx="7740363" cy="1938992"/>
          </a:xfrm>
          <a:prstGeom prst="rect">
            <a:avLst/>
          </a:prstGeom>
          <a:noFill/>
        </p:spPr>
        <p:txBody>
          <a:bodyPr wrap="square" rtlCol="0">
            <a:spAutoFit/>
          </a:bodyPr>
          <a:lstStyle/>
          <a:p>
            <a:r>
              <a:rPr lang="en-GB" sz="4000" dirty="0"/>
              <a:t>Field Trips</a:t>
            </a:r>
          </a:p>
          <a:p>
            <a:endParaRPr lang="en-GB" sz="4000" dirty="0"/>
          </a:p>
          <a:p>
            <a:r>
              <a:rPr lang="en-GB" sz="4000" dirty="0"/>
              <a:t> 		</a:t>
            </a:r>
          </a:p>
        </p:txBody>
      </p:sp>
      <p:pic>
        <p:nvPicPr>
          <p:cNvPr id="5" name="Picture 4">
            <a:extLst>
              <a:ext uri="{FF2B5EF4-FFF2-40B4-BE49-F238E27FC236}">
                <a16:creationId xmlns:a16="http://schemas.microsoft.com/office/drawing/2014/main" id="{D4EAD80B-E33A-47AE-9745-B20B7034A7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0942" y="3206791"/>
            <a:ext cx="3594722" cy="2697727"/>
          </a:xfrm>
          <a:prstGeom prst="rect">
            <a:avLst/>
          </a:prstGeom>
        </p:spPr>
      </p:pic>
      <p:pic>
        <p:nvPicPr>
          <p:cNvPr id="13" name="Picture 12">
            <a:extLst>
              <a:ext uri="{FF2B5EF4-FFF2-40B4-BE49-F238E27FC236}">
                <a16:creationId xmlns:a16="http://schemas.microsoft.com/office/drawing/2014/main" id="{9E74A17F-A3B9-4EA5-97B3-0D59E87FAC96}"/>
              </a:ext>
            </a:extLst>
          </p:cNvPr>
          <p:cNvPicPr>
            <a:picLocks noChangeAspect="1"/>
          </p:cNvPicPr>
          <p:nvPr/>
        </p:nvPicPr>
        <p:blipFill>
          <a:blip r:embed="rId4"/>
          <a:stretch>
            <a:fillRect/>
          </a:stretch>
        </p:blipFill>
        <p:spPr>
          <a:xfrm>
            <a:off x="482560" y="1642636"/>
            <a:ext cx="3838576" cy="2357438"/>
          </a:xfrm>
          <a:prstGeom prst="rect">
            <a:avLst/>
          </a:prstGeom>
        </p:spPr>
      </p:pic>
      <p:pic>
        <p:nvPicPr>
          <p:cNvPr id="14" name="Picture 13">
            <a:extLst>
              <a:ext uri="{FF2B5EF4-FFF2-40B4-BE49-F238E27FC236}">
                <a16:creationId xmlns:a16="http://schemas.microsoft.com/office/drawing/2014/main" id="{0339C602-DB3F-4B25-9D40-947BFEAD1EC6}"/>
              </a:ext>
            </a:extLst>
          </p:cNvPr>
          <p:cNvPicPr>
            <a:picLocks noChangeAspect="1"/>
          </p:cNvPicPr>
          <p:nvPr/>
        </p:nvPicPr>
        <p:blipFill>
          <a:blip r:embed="rId5"/>
          <a:stretch>
            <a:fillRect/>
          </a:stretch>
        </p:blipFill>
        <p:spPr>
          <a:xfrm>
            <a:off x="8176812" y="1033162"/>
            <a:ext cx="3641001" cy="2016763"/>
          </a:xfrm>
          <a:prstGeom prst="rect">
            <a:avLst/>
          </a:prstGeom>
        </p:spPr>
      </p:pic>
      <p:pic>
        <p:nvPicPr>
          <p:cNvPr id="15" name="Picture 14">
            <a:extLst>
              <a:ext uri="{FF2B5EF4-FFF2-40B4-BE49-F238E27FC236}">
                <a16:creationId xmlns:a16="http://schemas.microsoft.com/office/drawing/2014/main" id="{4D1799AD-9B30-4529-864C-FE3B2B6152D0}"/>
              </a:ext>
            </a:extLst>
          </p:cNvPr>
          <p:cNvPicPr>
            <a:picLocks noChangeAspect="1"/>
          </p:cNvPicPr>
          <p:nvPr/>
        </p:nvPicPr>
        <p:blipFill>
          <a:blip r:embed="rId6"/>
          <a:stretch>
            <a:fillRect/>
          </a:stretch>
        </p:blipFill>
        <p:spPr>
          <a:xfrm>
            <a:off x="4984854" y="3721643"/>
            <a:ext cx="3009297" cy="2269306"/>
          </a:xfrm>
          <a:prstGeom prst="rect">
            <a:avLst/>
          </a:prstGeom>
        </p:spPr>
      </p:pic>
      <p:sp>
        <p:nvSpPr>
          <p:cNvPr id="16" name="TextBox 15">
            <a:extLst>
              <a:ext uri="{FF2B5EF4-FFF2-40B4-BE49-F238E27FC236}">
                <a16:creationId xmlns:a16="http://schemas.microsoft.com/office/drawing/2014/main" id="{10A127BA-C548-4692-A80E-60980D3CB5D7}"/>
              </a:ext>
            </a:extLst>
          </p:cNvPr>
          <p:cNvSpPr txBox="1"/>
          <p:nvPr/>
        </p:nvSpPr>
        <p:spPr>
          <a:xfrm>
            <a:off x="361671" y="4036645"/>
            <a:ext cx="4694784" cy="2062103"/>
          </a:xfrm>
          <a:prstGeom prst="rect">
            <a:avLst/>
          </a:prstGeom>
          <a:noFill/>
        </p:spPr>
        <p:txBody>
          <a:bodyPr wrap="square" rtlCol="0">
            <a:spAutoFit/>
          </a:bodyPr>
          <a:lstStyle/>
          <a:p>
            <a:r>
              <a:rPr lang="en-GB" sz="3200" dirty="0"/>
              <a:t>Supported by:</a:t>
            </a:r>
          </a:p>
          <a:p>
            <a:r>
              <a:rPr lang="en-GB" sz="3200" dirty="0"/>
              <a:t>Bristol Port Authority</a:t>
            </a:r>
          </a:p>
          <a:p>
            <a:r>
              <a:rPr lang="en-GB" sz="3200" dirty="0"/>
              <a:t>Devonport Naval Base</a:t>
            </a:r>
          </a:p>
          <a:p>
            <a:r>
              <a:rPr lang="en-GB" sz="3200" dirty="0"/>
              <a:t>Salcombe Harbour Master</a:t>
            </a:r>
          </a:p>
        </p:txBody>
      </p:sp>
      <p:pic>
        <p:nvPicPr>
          <p:cNvPr id="18" name="Picture 17">
            <a:extLst>
              <a:ext uri="{FF2B5EF4-FFF2-40B4-BE49-F238E27FC236}">
                <a16:creationId xmlns:a16="http://schemas.microsoft.com/office/drawing/2014/main" id="{E0B0058E-64A0-4CF2-8DD8-51B2D5AD42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88692" y="1061314"/>
            <a:ext cx="3440072" cy="2580054"/>
          </a:xfrm>
          <a:prstGeom prst="rect">
            <a:avLst/>
          </a:prstGeom>
        </p:spPr>
      </p:pic>
    </p:spTree>
    <p:extLst>
      <p:ext uri="{BB962C8B-B14F-4D97-AF65-F5344CB8AC3E}">
        <p14:creationId xmlns:p14="http://schemas.microsoft.com/office/powerpoint/2010/main" val="3314530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F49E00-D47F-4E10-A349-A33866CDFD9D}"/>
              </a:ext>
            </a:extLst>
          </p:cNvPr>
          <p:cNvSpPr>
            <a:spLocks noGrp="1"/>
          </p:cNvSpPr>
          <p:nvPr>
            <p:ph type="subTitle" idx="1"/>
          </p:nvPr>
        </p:nvSpPr>
        <p:spPr/>
        <p:txBody>
          <a:bodyPr>
            <a:normAutofit/>
          </a:bodyPr>
          <a:lstStyle/>
          <a:p>
            <a:endParaRPr lang="en-US" sz="45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a:p>
            <a:endParaRPr lang="en-GB" dirty="0"/>
          </a:p>
        </p:txBody>
      </p:sp>
      <p:sp>
        <p:nvSpPr>
          <p:cNvPr id="4" name="TextBox 3">
            <a:extLst>
              <a:ext uri="{FF2B5EF4-FFF2-40B4-BE49-F238E27FC236}">
                <a16:creationId xmlns:a16="http://schemas.microsoft.com/office/drawing/2014/main" id="{44A37FF6-6F8D-414E-B729-EA61DC48FAE7}"/>
              </a:ext>
            </a:extLst>
          </p:cNvPr>
          <p:cNvSpPr txBox="1"/>
          <p:nvPr/>
        </p:nvSpPr>
        <p:spPr>
          <a:xfrm>
            <a:off x="803563" y="110837"/>
            <a:ext cx="10584873" cy="769441"/>
          </a:xfrm>
          <a:prstGeom prst="rect">
            <a:avLst/>
          </a:prstGeom>
          <a:noFill/>
        </p:spPr>
        <p:txBody>
          <a:bodyPr wrap="square" rtlCol="0">
            <a:spAutoFit/>
          </a:bodyPr>
          <a:lstStyle/>
          <a:p>
            <a:r>
              <a:rPr lang="en-GB" sz="4400" dirty="0">
                <a:solidFill>
                  <a:schemeClr val="bg2">
                    <a:lumMod val="50000"/>
                  </a:schemeClr>
                </a:solidFill>
                <a:latin typeface="+mj-lt"/>
              </a:rPr>
              <a:t>Administrative Overview of the CHART Project</a:t>
            </a:r>
          </a:p>
        </p:txBody>
      </p:sp>
      <p:sp>
        <p:nvSpPr>
          <p:cNvPr id="7" name="TextBox 6">
            <a:extLst>
              <a:ext uri="{FF2B5EF4-FFF2-40B4-BE49-F238E27FC236}">
                <a16:creationId xmlns:a16="http://schemas.microsoft.com/office/drawing/2014/main" id="{DBA5567A-FF0A-4DFB-8648-095134E28E7F}"/>
              </a:ext>
            </a:extLst>
          </p:cNvPr>
          <p:cNvSpPr txBox="1"/>
          <p:nvPr/>
        </p:nvSpPr>
        <p:spPr>
          <a:xfrm>
            <a:off x="5638800" y="2992581"/>
            <a:ext cx="914400" cy="914400"/>
          </a:xfrm>
          <a:prstGeom prst="rect">
            <a:avLst/>
          </a:prstGeom>
          <a:noFill/>
        </p:spPr>
        <p:txBody>
          <a:bodyPr wrap="square" rtlCol="0">
            <a:spAutoFit/>
          </a:bodyPr>
          <a:lstStyle/>
          <a:p>
            <a:endParaRPr lang="en-GB" dirty="0"/>
          </a:p>
        </p:txBody>
      </p:sp>
      <p:sp>
        <p:nvSpPr>
          <p:cNvPr id="11" name="TextBox 10">
            <a:extLst>
              <a:ext uri="{FF2B5EF4-FFF2-40B4-BE49-F238E27FC236}">
                <a16:creationId xmlns:a16="http://schemas.microsoft.com/office/drawing/2014/main" id="{F24D1F49-EA38-4942-B436-BC6DB2A7B952}"/>
              </a:ext>
            </a:extLst>
          </p:cNvPr>
          <p:cNvSpPr txBox="1"/>
          <p:nvPr/>
        </p:nvSpPr>
        <p:spPr>
          <a:xfrm>
            <a:off x="599643" y="929897"/>
            <a:ext cx="7740363" cy="1323439"/>
          </a:xfrm>
          <a:prstGeom prst="rect">
            <a:avLst/>
          </a:prstGeom>
          <a:noFill/>
        </p:spPr>
        <p:txBody>
          <a:bodyPr wrap="square" rtlCol="0">
            <a:spAutoFit/>
          </a:bodyPr>
          <a:lstStyle/>
          <a:p>
            <a:r>
              <a:rPr lang="en-GB" sz="4000" dirty="0"/>
              <a:t>Its not all hard work!</a:t>
            </a:r>
          </a:p>
          <a:p>
            <a:endParaRPr lang="en-GB" sz="4000" dirty="0"/>
          </a:p>
        </p:txBody>
      </p:sp>
      <p:pic>
        <p:nvPicPr>
          <p:cNvPr id="8" name="Picture 7">
            <a:extLst>
              <a:ext uri="{FF2B5EF4-FFF2-40B4-BE49-F238E27FC236}">
                <a16:creationId xmlns:a16="http://schemas.microsoft.com/office/drawing/2014/main" id="{50C4224E-25E4-4057-8AB0-619495B45F69}"/>
              </a:ext>
            </a:extLst>
          </p:cNvPr>
          <p:cNvPicPr>
            <a:picLocks noChangeAspect="1"/>
          </p:cNvPicPr>
          <p:nvPr/>
        </p:nvPicPr>
        <p:blipFill>
          <a:blip r:embed="rId3"/>
          <a:stretch>
            <a:fillRect/>
          </a:stretch>
        </p:blipFill>
        <p:spPr>
          <a:xfrm>
            <a:off x="446340" y="1667661"/>
            <a:ext cx="2803816" cy="2482506"/>
          </a:xfrm>
          <a:prstGeom prst="rect">
            <a:avLst/>
          </a:prstGeom>
        </p:spPr>
      </p:pic>
      <p:sp>
        <p:nvSpPr>
          <p:cNvPr id="10" name="TextBox 9">
            <a:extLst>
              <a:ext uri="{FF2B5EF4-FFF2-40B4-BE49-F238E27FC236}">
                <a16:creationId xmlns:a16="http://schemas.microsoft.com/office/drawing/2014/main" id="{8BC5D8C9-EC3F-4171-AA28-7953D71E8972}"/>
              </a:ext>
            </a:extLst>
          </p:cNvPr>
          <p:cNvSpPr txBox="1"/>
          <p:nvPr/>
        </p:nvSpPr>
        <p:spPr>
          <a:xfrm>
            <a:off x="9620886" y="1667661"/>
            <a:ext cx="3271245" cy="1323439"/>
          </a:xfrm>
          <a:prstGeom prst="rect">
            <a:avLst/>
          </a:prstGeom>
          <a:noFill/>
        </p:spPr>
        <p:txBody>
          <a:bodyPr wrap="square" rtlCol="0">
            <a:spAutoFit/>
          </a:bodyPr>
          <a:lstStyle/>
          <a:p>
            <a:r>
              <a:rPr lang="en-GB" sz="4000" dirty="0"/>
              <a:t>Social </a:t>
            </a:r>
          </a:p>
          <a:p>
            <a:r>
              <a:rPr lang="en-GB" sz="4000" dirty="0"/>
              <a:t>Events</a:t>
            </a:r>
          </a:p>
        </p:txBody>
      </p:sp>
      <p:sp>
        <p:nvSpPr>
          <p:cNvPr id="6" name="TextBox 5">
            <a:extLst>
              <a:ext uri="{FF2B5EF4-FFF2-40B4-BE49-F238E27FC236}">
                <a16:creationId xmlns:a16="http://schemas.microsoft.com/office/drawing/2014/main" id="{55D1849E-F157-4EBB-9F50-59BF755C3B42}"/>
              </a:ext>
            </a:extLst>
          </p:cNvPr>
          <p:cNvSpPr txBox="1"/>
          <p:nvPr/>
        </p:nvSpPr>
        <p:spPr>
          <a:xfrm>
            <a:off x="1150934" y="4446584"/>
            <a:ext cx="3726873" cy="1323439"/>
          </a:xfrm>
          <a:prstGeom prst="rect">
            <a:avLst/>
          </a:prstGeom>
          <a:noFill/>
        </p:spPr>
        <p:txBody>
          <a:bodyPr wrap="square" rtlCol="0">
            <a:spAutoFit/>
          </a:bodyPr>
          <a:lstStyle/>
          <a:p>
            <a:r>
              <a:rPr lang="en-GB" sz="4000" dirty="0"/>
              <a:t>Cultural </a:t>
            </a:r>
          </a:p>
          <a:p>
            <a:r>
              <a:rPr lang="en-GB" sz="4000" dirty="0"/>
              <a:t>Visits</a:t>
            </a:r>
          </a:p>
        </p:txBody>
      </p:sp>
      <p:pic>
        <p:nvPicPr>
          <p:cNvPr id="13" name="Picture 12">
            <a:extLst>
              <a:ext uri="{FF2B5EF4-FFF2-40B4-BE49-F238E27FC236}">
                <a16:creationId xmlns:a16="http://schemas.microsoft.com/office/drawing/2014/main" id="{B0282942-CDC8-40B0-92EB-3BBBAA7E2B62}"/>
              </a:ext>
            </a:extLst>
          </p:cNvPr>
          <p:cNvPicPr>
            <a:picLocks noChangeAspect="1"/>
          </p:cNvPicPr>
          <p:nvPr/>
        </p:nvPicPr>
        <p:blipFill>
          <a:blip r:embed="rId4"/>
          <a:stretch>
            <a:fillRect/>
          </a:stretch>
        </p:blipFill>
        <p:spPr>
          <a:xfrm>
            <a:off x="3553200" y="3825275"/>
            <a:ext cx="3912875" cy="1971722"/>
          </a:xfrm>
          <a:prstGeom prst="rect">
            <a:avLst/>
          </a:prstGeom>
        </p:spPr>
      </p:pic>
      <p:pic>
        <p:nvPicPr>
          <p:cNvPr id="14" name="Picture 13">
            <a:extLst>
              <a:ext uri="{FF2B5EF4-FFF2-40B4-BE49-F238E27FC236}">
                <a16:creationId xmlns:a16="http://schemas.microsoft.com/office/drawing/2014/main" id="{4A196E6A-7F41-406E-B7E8-9DF8B3B324A8}"/>
              </a:ext>
            </a:extLst>
          </p:cNvPr>
          <p:cNvPicPr>
            <a:picLocks noChangeAspect="1"/>
          </p:cNvPicPr>
          <p:nvPr/>
        </p:nvPicPr>
        <p:blipFill>
          <a:blip r:embed="rId5"/>
          <a:stretch>
            <a:fillRect/>
          </a:stretch>
        </p:blipFill>
        <p:spPr>
          <a:xfrm>
            <a:off x="8378951" y="3595941"/>
            <a:ext cx="3366709" cy="2317959"/>
          </a:xfrm>
          <a:prstGeom prst="rect">
            <a:avLst/>
          </a:prstGeom>
        </p:spPr>
      </p:pic>
      <p:pic>
        <p:nvPicPr>
          <p:cNvPr id="9" name="Picture 8">
            <a:extLst>
              <a:ext uri="{FF2B5EF4-FFF2-40B4-BE49-F238E27FC236}">
                <a16:creationId xmlns:a16="http://schemas.microsoft.com/office/drawing/2014/main" id="{DE6BF5AA-DF57-4C98-B440-44CE6E4CC7CA}"/>
              </a:ext>
            </a:extLst>
          </p:cNvPr>
          <p:cNvPicPr>
            <a:picLocks noChangeAspect="1"/>
          </p:cNvPicPr>
          <p:nvPr/>
        </p:nvPicPr>
        <p:blipFill>
          <a:blip r:embed="rId6"/>
          <a:stretch>
            <a:fillRect/>
          </a:stretch>
        </p:blipFill>
        <p:spPr>
          <a:xfrm>
            <a:off x="5472704" y="1103515"/>
            <a:ext cx="3561257" cy="2478463"/>
          </a:xfrm>
          <a:prstGeom prst="rect">
            <a:avLst/>
          </a:prstGeom>
        </p:spPr>
      </p:pic>
    </p:spTree>
    <p:extLst>
      <p:ext uri="{BB962C8B-B14F-4D97-AF65-F5344CB8AC3E}">
        <p14:creationId xmlns:p14="http://schemas.microsoft.com/office/powerpoint/2010/main" val="464832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F49E00-D47F-4E10-A349-A33866CDFD9D}"/>
              </a:ext>
            </a:extLst>
          </p:cNvPr>
          <p:cNvSpPr>
            <a:spLocks noGrp="1"/>
          </p:cNvSpPr>
          <p:nvPr>
            <p:ph type="subTitle" idx="1"/>
          </p:nvPr>
        </p:nvSpPr>
        <p:spPr/>
        <p:txBody>
          <a:bodyPr>
            <a:normAutofit/>
          </a:bodyPr>
          <a:lstStyle/>
          <a:p>
            <a:endParaRPr lang="en-US" sz="45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a:p>
            <a:endParaRPr lang="en-GB" dirty="0"/>
          </a:p>
        </p:txBody>
      </p:sp>
      <p:sp>
        <p:nvSpPr>
          <p:cNvPr id="4" name="TextBox 3">
            <a:extLst>
              <a:ext uri="{FF2B5EF4-FFF2-40B4-BE49-F238E27FC236}">
                <a16:creationId xmlns:a16="http://schemas.microsoft.com/office/drawing/2014/main" id="{44A37FF6-6F8D-414E-B729-EA61DC48FAE7}"/>
              </a:ext>
            </a:extLst>
          </p:cNvPr>
          <p:cNvSpPr txBox="1"/>
          <p:nvPr/>
        </p:nvSpPr>
        <p:spPr>
          <a:xfrm>
            <a:off x="803563" y="110837"/>
            <a:ext cx="10584873" cy="769441"/>
          </a:xfrm>
          <a:prstGeom prst="rect">
            <a:avLst/>
          </a:prstGeom>
          <a:noFill/>
        </p:spPr>
        <p:txBody>
          <a:bodyPr wrap="square" rtlCol="0">
            <a:spAutoFit/>
          </a:bodyPr>
          <a:lstStyle/>
          <a:p>
            <a:r>
              <a:rPr lang="en-GB" sz="4400" dirty="0">
                <a:solidFill>
                  <a:schemeClr val="bg2">
                    <a:lumMod val="50000"/>
                  </a:schemeClr>
                </a:solidFill>
                <a:latin typeface="+mj-lt"/>
              </a:rPr>
              <a:t>Administrative Overview of the CHART Project</a:t>
            </a:r>
          </a:p>
        </p:txBody>
      </p:sp>
      <p:sp>
        <p:nvSpPr>
          <p:cNvPr id="7" name="TextBox 6">
            <a:extLst>
              <a:ext uri="{FF2B5EF4-FFF2-40B4-BE49-F238E27FC236}">
                <a16:creationId xmlns:a16="http://schemas.microsoft.com/office/drawing/2014/main" id="{DBA5567A-FF0A-4DFB-8648-095134E28E7F}"/>
              </a:ext>
            </a:extLst>
          </p:cNvPr>
          <p:cNvSpPr txBox="1"/>
          <p:nvPr/>
        </p:nvSpPr>
        <p:spPr>
          <a:xfrm>
            <a:off x="5638800" y="2992581"/>
            <a:ext cx="914400" cy="914400"/>
          </a:xfrm>
          <a:prstGeom prst="rect">
            <a:avLst/>
          </a:prstGeom>
          <a:noFill/>
        </p:spPr>
        <p:txBody>
          <a:bodyPr wrap="square" rtlCol="0">
            <a:spAutoFit/>
          </a:bodyPr>
          <a:lstStyle/>
          <a:p>
            <a:endParaRPr lang="en-GB" dirty="0"/>
          </a:p>
        </p:txBody>
      </p:sp>
      <p:sp>
        <p:nvSpPr>
          <p:cNvPr id="8" name="TextBox 7">
            <a:extLst>
              <a:ext uri="{FF2B5EF4-FFF2-40B4-BE49-F238E27FC236}">
                <a16:creationId xmlns:a16="http://schemas.microsoft.com/office/drawing/2014/main" id="{84C0F5C5-46D0-4E9D-A024-CF500CC5E28A}"/>
              </a:ext>
            </a:extLst>
          </p:cNvPr>
          <p:cNvSpPr txBox="1"/>
          <p:nvPr/>
        </p:nvSpPr>
        <p:spPr>
          <a:xfrm>
            <a:off x="831271" y="1832180"/>
            <a:ext cx="10196947" cy="2862322"/>
          </a:xfrm>
          <a:prstGeom prst="rect">
            <a:avLst/>
          </a:prstGeom>
          <a:noFill/>
        </p:spPr>
        <p:txBody>
          <a:bodyPr wrap="square" rtlCol="0">
            <a:spAutoFit/>
          </a:bodyPr>
          <a:lstStyle/>
          <a:p>
            <a:pPr marL="571500" indent="-571500">
              <a:buFont typeface="Arial" panose="020B0604020202020204" pitchFamily="34" charset="0"/>
              <a:buChar char="•"/>
            </a:pPr>
            <a:r>
              <a:rPr lang="en-GB" sz="3600" dirty="0"/>
              <a:t>Religious/Faith requirements met</a:t>
            </a:r>
          </a:p>
          <a:p>
            <a:pPr marL="571500" indent="-571500">
              <a:buFont typeface="Arial" panose="020B0604020202020204" pitchFamily="34" charset="0"/>
              <a:buChar char="•"/>
            </a:pPr>
            <a:r>
              <a:rPr lang="en-GB" sz="3600" dirty="0"/>
              <a:t>Arrangements for dental and medical care if required</a:t>
            </a:r>
          </a:p>
          <a:p>
            <a:pPr marL="571500" indent="-571500">
              <a:buFont typeface="Arial" panose="020B0604020202020204" pitchFamily="34" charset="0"/>
              <a:buChar char="•"/>
            </a:pPr>
            <a:r>
              <a:rPr lang="en-GB" sz="3600" dirty="0"/>
              <a:t>Transport arrangements met</a:t>
            </a:r>
          </a:p>
          <a:p>
            <a:pPr marL="571500" indent="-571500">
              <a:buFont typeface="Arial" panose="020B0604020202020204" pitchFamily="34" charset="0"/>
              <a:buChar char="•"/>
            </a:pPr>
            <a:r>
              <a:rPr lang="en-GB" sz="3600" dirty="0"/>
              <a:t>Duty of Care throughout</a:t>
            </a:r>
          </a:p>
        </p:txBody>
      </p:sp>
    </p:spTree>
    <p:extLst>
      <p:ext uri="{BB962C8B-B14F-4D97-AF65-F5344CB8AC3E}">
        <p14:creationId xmlns:p14="http://schemas.microsoft.com/office/powerpoint/2010/main" val="2933863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F49E00-D47F-4E10-A349-A33866CDFD9D}"/>
              </a:ext>
            </a:extLst>
          </p:cNvPr>
          <p:cNvSpPr>
            <a:spLocks noGrp="1"/>
          </p:cNvSpPr>
          <p:nvPr>
            <p:ph type="subTitle" idx="1"/>
          </p:nvPr>
        </p:nvSpPr>
        <p:spPr/>
        <p:txBody>
          <a:bodyPr>
            <a:normAutofit/>
          </a:bodyPr>
          <a:lstStyle/>
          <a:p>
            <a:endParaRPr lang="en-US" sz="45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a:p>
            <a:endParaRPr lang="en-GB" dirty="0"/>
          </a:p>
        </p:txBody>
      </p:sp>
      <p:sp>
        <p:nvSpPr>
          <p:cNvPr id="4" name="TextBox 3">
            <a:extLst>
              <a:ext uri="{FF2B5EF4-FFF2-40B4-BE49-F238E27FC236}">
                <a16:creationId xmlns:a16="http://schemas.microsoft.com/office/drawing/2014/main" id="{44A37FF6-6F8D-414E-B729-EA61DC48FAE7}"/>
              </a:ext>
            </a:extLst>
          </p:cNvPr>
          <p:cNvSpPr txBox="1"/>
          <p:nvPr/>
        </p:nvSpPr>
        <p:spPr>
          <a:xfrm>
            <a:off x="803563" y="110837"/>
            <a:ext cx="10584873" cy="769441"/>
          </a:xfrm>
          <a:prstGeom prst="rect">
            <a:avLst/>
          </a:prstGeom>
          <a:noFill/>
        </p:spPr>
        <p:txBody>
          <a:bodyPr wrap="square" rtlCol="0">
            <a:spAutoFit/>
          </a:bodyPr>
          <a:lstStyle/>
          <a:p>
            <a:r>
              <a:rPr lang="en-GB" sz="4400" dirty="0">
                <a:solidFill>
                  <a:schemeClr val="bg2">
                    <a:lumMod val="50000"/>
                  </a:schemeClr>
                </a:solidFill>
                <a:latin typeface="+mj-lt"/>
              </a:rPr>
              <a:t>Administrative Overview of the CHART Project</a:t>
            </a:r>
          </a:p>
        </p:txBody>
      </p:sp>
      <p:sp>
        <p:nvSpPr>
          <p:cNvPr id="7" name="TextBox 6">
            <a:extLst>
              <a:ext uri="{FF2B5EF4-FFF2-40B4-BE49-F238E27FC236}">
                <a16:creationId xmlns:a16="http://schemas.microsoft.com/office/drawing/2014/main" id="{DBA5567A-FF0A-4DFB-8648-095134E28E7F}"/>
              </a:ext>
            </a:extLst>
          </p:cNvPr>
          <p:cNvSpPr txBox="1"/>
          <p:nvPr/>
        </p:nvSpPr>
        <p:spPr>
          <a:xfrm>
            <a:off x="5638800" y="2992581"/>
            <a:ext cx="914400" cy="914400"/>
          </a:xfrm>
          <a:prstGeom prst="rect">
            <a:avLst/>
          </a:prstGeom>
          <a:noFill/>
        </p:spPr>
        <p:txBody>
          <a:bodyPr wrap="square" rtlCol="0">
            <a:spAutoFit/>
          </a:bodyPr>
          <a:lstStyle/>
          <a:p>
            <a:endParaRPr lang="en-GB" dirty="0"/>
          </a:p>
        </p:txBody>
      </p:sp>
      <p:sp>
        <p:nvSpPr>
          <p:cNvPr id="8" name="TextBox 7">
            <a:extLst>
              <a:ext uri="{FF2B5EF4-FFF2-40B4-BE49-F238E27FC236}">
                <a16:creationId xmlns:a16="http://schemas.microsoft.com/office/drawing/2014/main" id="{84C0F5C5-46D0-4E9D-A024-CF500CC5E28A}"/>
              </a:ext>
            </a:extLst>
          </p:cNvPr>
          <p:cNvSpPr txBox="1"/>
          <p:nvPr/>
        </p:nvSpPr>
        <p:spPr>
          <a:xfrm>
            <a:off x="831271" y="1832180"/>
            <a:ext cx="10196947" cy="3970318"/>
          </a:xfrm>
          <a:prstGeom prst="rect">
            <a:avLst/>
          </a:prstGeom>
          <a:noFill/>
        </p:spPr>
        <p:txBody>
          <a:bodyPr wrap="square" rtlCol="0">
            <a:spAutoFit/>
          </a:bodyPr>
          <a:lstStyle/>
          <a:p>
            <a:pPr marL="571500" indent="-571500">
              <a:buFont typeface="Arial" panose="020B0604020202020204" pitchFamily="34" charset="0"/>
              <a:buChar char="•"/>
            </a:pPr>
            <a:r>
              <a:rPr lang="en-GB" sz="3600" dirty="0"/>
              <a:t>Course Evaluation </a:t>
            </a:r>
          </a:p>
          <a:p>
            <a:pPr marL="1028700" lvl="1" indent="-571500">
              <a:buFont typeface="Arial" panose="020B0604020202020204" pitchFamily="34" charset="0"/>
              <a:buChar char="•"/>
            </a:pPr>
            <a:r>
              <a:rPr lang="en-GB" sz="3600" dirty="0"/>
              <a:t>Bi-Weekly</a:t>
            </a:r>
          </a:p>
          <a:p>
            <a:pPr marL="1028700" lvl="1" indent="-571500">
              <a:buFont typeface="Arial" panose="020B0604020202020204" pitchFamily="34" charset="0"/>
              <a:buChar char="•"/>
            </a:pPr>
            <a:r>
              <a:rPr lang="en-GB" sz="3600" dirty="0"/>
              <a:t>End of course</a:t>
            </a:r>
          </a:p>
          <a:p>
            <a:pPr marL="571500" indent="-571500">
              <a:buFont typeface="Arial" panose="020B0604020202020204" pitchFamily="34" charset="0"/>
              <a:buChar char="•"/>
            </a:pPr>
            <a:r>
              <a:rPr lang="en-GB" sz="3600" dirty="0"/>
              <a:t>Individual Student Reports and Overall course report</a:t>
            </a:r>
          </a:p>
          <a:p>
            <a:pPr marL="571500" indent="-571500">
              <a:buFont typeface="Arial" panose="020B0604020202020204" pitchFamily="34" charset="0"/>
              <a:buChar char="•"/>
            </a:pPr>
            <a:r>
              <a:rPr lang="en-GB" sz="3600" dirty="0"/>
              <a:t>Postage of training material </a:t>
            </a:r>
          </a:p>
          <a:p>
            <a:pPr marL="571500" indent="-571500">
              <a:buFont typeface="Arial" panose="020B0604020202020204" pitchFamily="34" charset="0"/>
              <a:buChar char="•"/>
            </a:pPr>
            <a:endParaRPr lang="en-GB" sz="3600" dirty="0"/>
          </a:p>
        </p:txBody>
      </p:sp>
    </p:spTree>
    <p:extLst>
      <p:ext uri="{BB962C8B-B14F-4D97-AF65-F5344CB8AC3E}">
        <p14:creationId xmlns:p14="http://schemas.microsoft.com/office/powerpoint/2010/main" val="1909402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F49E00-D47F-4E10-A349-A33866CDFD9D}"/>
              </a:ext>
            </a:extLst>
          </p:cNvPr>
          <p:cNvSpPr>
            <a:spLocks noGrp="1"/>
          </p:cNvSpPr>
          <p:nvPr>
            <p:ph type="subTitle" idx="1"/>
          </p:nvPr>
        </p:nvSpPr>
        <p:spPr/>
        <p:txBody>
          <a:bodyPr>
            <a:normAutofit/>
          </a:bodyPr>
          <a:lstStyle/>
          <a:p>
            <a:endParaRPr lang="en-US" sz="45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a:p>
            <a:endParaRPr lang="en-GB" dirty="0"/>
          </a:p>
        </p:txBody>
      </p:sp>
      <p:sp>
        <p:nvSpPr>
          <p:cNvPr id="4" name="TextBox 3">
            <a:extLst>
              <a:ext uri="{FF2B5EF4-FFF2-40B4-BE49-F238E27FC236}">
                <a16:creationId xmlns:a16="http://schemas.microsoft.com/office/drawing/2014/main" id="{44A37FF6-6F8D-414E-B729-EA61DC48FAE7}"/>
              </a:ext>
            </a:extLst>
          </p:cNvPr>
          <p:cNvSpPr txBox="1"/>
          <p:nvPr/>
        </p:nvSpPr>
        <p:spPr>
          <a:xfrm>
            <a:off x="803563" y="110837"/>
            <a:ext cx="10584873" cy="769441"/>
          </a:xfrm>
          <a:prstGeom prst="rect">
            <a:avLst/>
          </a:prstGeom>
          <a:noFill/>
        </p:spPr>
        <p:txBody>
          <a:bodyPr wrap="square" rtlCol="0">
            <a:spAutoFit/>
          </a:bodyPr>
          <a:lstStyle/>
          <a:p>
            <a:r>
              <a:rPr lang="en-GB" sz="4400" dirty="0">
                <a:solidFill>
                  <a:schemeClr val="bg2">
                    <a:lumMod val="50000"/>
                  </a:schemeClr>
                </a:solidFill>
                <a:latin typeface="+mj-lt"/>
              </a:rPr>
              <a:t>Administrative Overview of the CHART Project</a:t>
            </a:r>
          </a:p>
        </p:txBody>
      </p:sp>
      <p:sp>
        <p:nvSpPr>
          <p:cNvPr id="7" name="TextBox 6">
            <a:extLst>
              <a:ext uri="{FF2B5EF4-FFF2-40B4-BE49-F238E27FC236}">
                <a16:creationId xmlns:a16="http://schemas.microsoft.com/office/drawing/2014/main" id="{DBA5567A-FF0A-4DFB-8648-095134E28E7F}"/>
              </a:ext>
            </a:extLst>
          </p:cNvPr>
          <p:cNvSpPr txBox="1"/>
          <p:nvPr/>
        </p:nvSpPr>
        <p:spPr>
          <a:xfrm>
            <a:off x="5638800" y="2992581"/>
            <a:ext cx="914400" cy="914400"/>
          </a:xfrm>
          <a:prstGeom prst="rect">
            <a:avLst/>
          </a:prstGeom>
          <a:noFill/>
        </p:spPr>
        <p:txBody>
          <a:bodyPr wrap="square" rtlCol="0">
            <a:spAutoFit/>
          </a:bodyPr>
          <a:lstStyle/>
          <a:p>
            <a:endParaRPr lang="en-GB" dirty="0"/>
          </a:p>
        </p:txBody>
      </p:sp>
      <p:sp>
        <p:nvSpPr>
          <p:cNvPr id="8" name="TextBox 7">
            <a:extLst>
              <a:ext uri="{FF2B5EF4-FFF2-40B4-BE49-F238E27FC236}">
                <a16:creationId xmlns:a16="http://schemas.microsoft.com/office/drawing/2014/main" id="{84C0F5C5-46D0-4E9D-A024-CF500CC5E28A}"/>
              </a:ext>
            </a:extLst>
          </p:cNvPr>
          <p:cNvSpPr txBox="1"/>
          <p:nvPr/>
        </p:nvSpPr>
        <p:spPr>
          <a:xfrm>
            <a:off x="831271" y="1832180"/>
            <a:ext cx="10196947" cy="1200329"/>
          </a:xfrm>
          <a:prstGeom prst="rect">
            <a:avLst/>
          </a:prstGeom>
          <a:noFill/>
        </p:spPr>
        <p:txBody>
          <a:bodyPr wrap="square" rtlCol="0">
            <a:spAutoFit/>
          </a:bodyPr>
          <a:lstStyle/>
          <a:p>
            <a:r>
              <a:rPr lang="en-GB" sz="3600" dirty="0"/>
              <a:t>					</a:t>
            </a:r>
          </a:p>
          <a:p>
            <a:pPr algn="ctr"/>
            <a:r>
              <a:rPr lang="en-GB" sz="3600" dirty="0"/>
              <a:t>Thank you</a:t>
            </a:r>
          </a:p>
        </p:txBody>
      </p:sp>
    </p:spTree>
    <p:extLst>
      <p:ext uri="{BB962C8B-B14F-4D97-AF65-F5344CB8AC3E}">
        <p14:creationId xmlns:p14="http://schemas.microsoft.com/office/powerpoint/2010/main" val="1143904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7D934-653A-45E2-9C79-3E685BE881E2}"/>
              </a:ext>
            </a:extLst>
          </p:cNvPr>
          <p:cNvSpPr>
            <a:spLocks noGrp="1"/>
          </p:cNvSpPr>
          <p:nvPr>
            <p:ph type="ctrTitle"/>
          </p:nvPr>
        </p:nvSpPr>
        <p:spPr>
          <a:xfrm>
            <a:off x="1524000" y="1122362"/>
            <a:ext cx="9144000" cy="4668837"/>
          </a:xfrm>
        </p:spPr>
        <p:txBody>
          <a:bodyPr>
            <a:normAutofit/>
          </a:bodyPr>
          <a:lstStyle/>
          <a:p>
            <a:endParaRPr lang="en-GB" dirty="0"/>
          </a:p>
        </p:txBody>
      </p:sp>
      <p:sp>
        <p:nvSpPr>
          <p:cNvPr id="3" name="Content Placeholder 2">
            <a:extLst>
              <a:ext uri="{FF2B5EF4-FFF2-40B4-BE49-F238E27FC236}">
                <a16:creationId xmlns:a16="http://schemas.microsoft.com/office/drawing/2014/main" id="{86F49E00-D47F-4E10-A349-A33866CDFD9D}"/>
              </a:ext>
            </a:extLst>
          </p:cNvPr>
          <p:cNvSpPr>
            <a:spLocks noGrp="1"/>
          </p:cNvSpPr>
          <p:nvPr>
            <p:ph type="subTitle" idx="1"/>
          </p:nvPr>
        </p:nvSpPr>
        <p:spPr>
          <a:xfrm>
            <a:off x="1524000" y="1066801"/>
            <a:ext cx="9144000" cy="4177144"/>
          </a:xfrm>
        </p:spPr>
        <p:txBody>
          <a:bodyPr>
            <a:normAutofit/>
          </a:bodyPr>
          <a:lstStyle/>
          <a:p>
            <a:pPr algn="l"/>
            <a:r>
              <a:rPr lang="en-US" sz="6000" dirty="0">
                <a:latin typeface="+mj-lt"/>
              </a:rPr>
              <a:t>Overview</a:t>
            </a:r>
          </a:p>
          <a:p>
            <a:pPr algn="l"/>
            <a:endParaRPr lang="en-US" sz="6000" dirty="0">
              <a:latin typeface="+mj-lt"/>
            </a:endParaRPr>
          </a:p>
          <a:p>
            <a:pPr marL="571500" indent="-571500" algn="l">
              <a:buFont typeface="Arial" panose="020B0604020202020204" pitchFamily="34" charset="0"/>
              <a:buChar char="•"/>
            </a:pPr>
            <a:r>
              <a:rPr lang="en-US" sz="4000" dirty="0"/>
              <a:t>Overall Administration</a:t>
            </a:r>
          </a:p>
          <a:p>
            <a:pPr marL="571500" indent="-571500" algn="l">
              <a:buFont typeface="Arial" panose="020B0604020202020204" pitchFamily="34" charset="0"/>
              <a:buChar char="•"/>
            </a:pPr>
            <a:r>
              <a:rPr lang="en-US" sz="4000" dirty="0"/>
              <a:t>UKHO Administration</a:t>
            </a:r>
          </a:p>
          <a:p>
            <a:endParaRPr lang="en-US" dirty="0"/>
          </a:p>
        </p:txBody>
      </p:sp>
      <p:sp>
        <p:nvSpPr>
          <p:cNvPr id="6" name="Rectangle 5">
            <a:extLst>
              <a:ext uri="{FF2B5EF4-FFF2-40B4-BE49-F238E27FC236}">
                <a16:creationId xmlns:a16="http://schemas.microsoft.com/office/drawing/2014/main" id="{02AADCF9-067D-4E8C-9CF3-CBAB338B114C}"/>
              </a:ext>
            </a:extLst>
          </p:cNvPr>
          <p:cNvSpPr/>
          <p:nvPr/>
        </p:nvSpPr>
        <p:spPr>
          <a:xfrm>
            <a:off x="754697" y="134826"/>
            <a:ext cx="11035521" cy="769441"/>
          </a:xfrm>
          <a:prstGeom prst="rect">
            <a:avLst/>
          </a:prstGeom>
        </p:spPr>
        <p:txBody>
          <a:bodyPr wrap="square">
            <a:spAutoFit/>
          </a:bodyPr>
          <a:lstStyle/>
          <a:p>
            <a:r>
              <a:rPr lang="en-GB" sz="4400" dirty="0">
                <a:solidFill>
                  <a:schemeClr val="bg2">
                    <a:lumMod val="50000"/>
                  </a:schemeClr>
                </a:solidFill>
                <a:latin typeface="+mj-lt"/>
              </a:rPr>
              <a:t>Administrative Overview of the CHART Project</a:t>
            </a:r>
          </a:p>
        </p:txBody>
      </p:sp>
    </p:spTree>
    <p:extLst>
      <p:ext uri="{BB962C8B-B14F-4D97-AF65-F5344CB8AC3E}">
        <p14:creationId xmlns:p14="http://schemas.microsoft.com/office/powerpoint/2010/main" val="914736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F49E00-D47F-4E10-A349-A33866CDFD9D}"/>
              </a:ext>
            </a:extLst>
          </p:cNvPr>
          <p:cNvSpPr>
            <a:spLocks noGrp="1"/>
          </p:cNvSpPr>
          <p:nvPr>
            <p:ph type="subTitle" idx="1"/>
          </p:nvPr>
        </p:nvSpPr>
        <p:spPr/>
        <p:txBody>
          <a:bodyPr>
            <a:normAutofit/>
          </a:bodyPr>
          <a:lstStyle/>
          <a:p>
            <a:endParaRPr lang="en-US" sz="45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a:p>
            <a:endParaRPr lang="en-GB" dirty="0"/>
          </a:p>
        </p:txBody>
      </p:sp>
      <p:sp>
        <p:nvSpPr>
          <p:cNvPr id="4" name="TextBox 3">
            <a:extLst>
              <a:ext uri="{FF2B5EF4-FFF2-40B4-BE49-F238E27FC236}">
                <a16:creationId xmlns:a16="http://schemas.microsoft.com/office/drawing/2014/main" id="{44A37FF6-6F8D-414E-B729-EA61DC48FAE7}"/>
              </a:ext>
            </a:extLst>
          </p:cNvPr>
          <p:cNvSpPr txBox="1"/>
          <p:nvPr/>
        </p:nvSpPr>
        <p:spPr>
          <a:xfrm>
            <a:off x="803563" y="110837"/>
            <a:ext cx="10584873" cy="769441"/>
          </a:xfrm>
          <a:prstGeom prst="rect">
            <a:avLst/>
          </a:prstGeom>
          <a:noFill/>
        </p:spPr>
        <p:txBody>
          <a:bodyPr wrap="square" rtlCol="0">
            <a:spAutoFit/>
          </a:bodyPr>
          <a:lstStyle/>
          <a:p>
            <a:r>
              <a:rPr lang="en-GB" sz="4400" dirty="0">
                <a:solidFill>
                  <a:schemeClr val="bg2">
                    <a:lumMod val="50000"/>
                  </a:schemeClr>
                </a:solidFill>
                <a:latin typeface="+mj-lt"/>
              </a:rPr>
              <a:t>Administrative Overview of the CHART Project</a:t>
            </a:r>
          </a:p>
        </p:txBody>
      </p:sp>
      <p:sp>
        <p:nvSpPr>
          <p:cNvPr id="7" name="TextBox 6">
            <a:extLst>
              <a:ext uri="{FF2B5EF4-FFF2-40B4-BE49-F238E27FC236}">
                <a16:creationId xmlns:a16="http://schemas.microsoft.com/office/drawing/2014/main" id="{DBA5567A-FF0A-4DFB-8648-095134E28E7F}"/>
              </a:ext>
            </a:extLst>
          </p:cNvPr>
          <p:cNvSpPr txBox="1"/>
          <p:nvPr/>
        </p:nvSpPr>
        <p:spPr>
          <a:xfrm>
            <a:off x="5638800" y="2992581"/>
            <a:ext cx="914400" cy="914400"/>
          </a:xfrm>
          <a:prstGeom prst="rect">
            <a:avLst/>
          </a:prstGeom>
          <a:noFill/>
        </p:spPr>
        <p:txBody>
          <a:bodyPr wrap="square" rtlCol="0">
            <a:spAutoFit/>
          </a:bodyPr>
          <a:lstStyle/>
          <a:p>
            <a:endParaRPr lang="en-GB" dirty="0"/>
          </a:p>
        </p:txBody>
      </p:sp>
      <p:sp>
        <p:nvSpPr>
          <p:cNvPr id="8" name="TextBox 7">
            <a:extLst>
              <a:ext uri="{FF2B5EF4-FFF2-40B4-BE49-F238E27FC236}">
                <a16:creationId xmlns:a16="http://schemas.microsoft.com/office/drawing/2014/main" id="{84C0F5C5-46D0-4E9D-A024-CF500CC5E28A}"/>
              </a:ext>
            </a:extLst>
          </p:cNvPr>
          <p:cNvSpPr txBox="1"/>
          <p:nvPr/>
        </p:nvSpPr>
        <p:spPr>
          <a:xfrm>
            <a:off x="831271" y="1832180"/>
            <a:ext cx="9448801" cy="3416320"/>
          </a:xfrm>
          <a:prstGeom prst="rect">
            <a:avLst/>
          </a:prstGeom>
          <a:noFill/>
        </p:spPr>
        <p:txBody>
          <a:bodyPr wrap="square" rtlCol="0">
            <a:spAutoFit/>
          </a:bodyPr>
          <a:lstStyle/>
          <a:p>
            <a:r>
              <a:rPr lang="en-GB" sz="3600" dirty="0"/>
              <a:t>First Annual Coordination Meeting (Taunton)</a:t>
            </a:r>
          </a:p>
          <a:p>
            <a:endParaRPr lang="en-GB" sz="3600" dirty="0"/>
          </a:p>
          <a:p>
            <a:pPr marL="571500" indent="-571500">
              <a:buFont typeface="Arial" panose="020B0604020202020204" pitchFamily="34" charset="0"/>
              <a:buChar char="•"/>
            </a:pPr>
            <a:r>
              <a:rPr lang="en-GB" sz="3600" dirty="0"/>
              <a:t>Review of past course</a:t>
            </a:r>
          </a:p>
          <a:p>
            <a:pPr marL="571500" indent="-571500">
              <a:buFont typeface="Arial" panose="020B0604020202020204" pitchFamily="34" charset="0"/>
              <a:buChar char="•"/>
            </a:pPr>
            <a:r>
              <a:rPr lang="en-GB" sz="3600" dirty="0"/>
              <a:t>Plans for next course</a:t>
            </a:r>
          </a:p>
          <a:p>
            <a:pPr marL="571500" indent="-571500">
              <a:buFont typeface="Arial" panose="020B0604020202020204" pitchFamily="34" charset="0"/>
              <a:buChar char="•"/>
            </a:pPr>
            <a:r>
              <a:rPr lang="en-GB" sz="3600" dirty="0"/>
              <a:t>Drafting of IHO Circular Letter </a:t>
            </a:r>
          </a:p>
          <a:p>
            <a:r>
              <a:rPr lang="en-GB" sz="3600" dirty="0"/>
              <a:t>      inviting participation </a:t>
            </a:r>
          </a:p>
        </p:txBody>
      </p:sp>
      <p:sp>
        <p:nvSpPr>
          <p:cNvPr id="10" name="TextBox 9">
            <a:extLst>
              <a:ext uri="{FF2B5EF4-FFF2-40B4-BE49-F238E27FC236}">
                <a16:creationId xmlns:a16="http://schemas.microsoft.com/office/drawing/2014/main" id="{BF2E2FF5-7C28-40F9-AD1C-322DF31F3756}"/>
              </a:ext>
            </a:extLst>
          </p:cNvPr>
          <p:cNvSpPr txBox="1"/>
          <p:nvPr/>
        </p:nvSpPr>
        <p:spPr>
          <a:xfrm>
            <a:off x="831272" y="1068226"/>
            <a:ext cx="2175164" cy="707886"/>
          </a:xfrm>
          <a:prstGeom prst="rect">
            <a:avLst/>
          </a:prstGeom>
          <a:noFill/>
        </p:spPr>
        <p:txBody>
          <a:bodyPr wrap="square" rtlCol="0">
            <a:spAutoFit/>
          </a:bodyPr>
          <a:lstStyle/>
          <a:p>
            <a:r>
              <a:rPr lang="en-GB" sz="4000" dirty="0"/>
              <a:t>JANUARY</a:t>
            </a:r>
          </a:p>
        </p:txBody>
      </p:sp>
      <p:pic>
        <p:nvPicPr>
          <p:cNvPr id="11" name="Picture 10">
            <a:extLst>
              <a:ext uri="{FF2B5EF4-FFF2-40B4-BE49-F238E27FC236}">
                <a16:creationId xmlns:a16="http://schemas.microsoft.com/office/drawing/2014/main" id="{2F7A99AB-24E9-4314-8733-022D7D270954}"/>
              </a:ext>
            </a:extLst>
          </p:cNvPr>
          <p:cNvPicPr>
            <a:picLocks noChangeAspect="1"/>
          </p:cNvPicPr>
          <p:nvPr/>
        </p:nvPicPr>
        <p:blipFill>
          <a:blip r:embed="rId3"/>
          <a:stretch>
            <a:fillRect/>
          </a:stretch>
        </p:blipFill>
        <p:spPr>
          <a:xfrm>
            <a:off x="7165830" y="2650136"/>
            <a:ext cx="4735273" cy="2654432"/>
          </a:xfrm>
          <a:prstGeom prst="rect">
            <a:avLst/>
          </a:prstGeom>
        </p:spPr>
      </p:pic>
    </p:spTree>
    <p:extLst>
      <p:ext uri="{BB962C8B-B14F-4D97-AF65-F5344CB8AC3E}">
        <p14:creationId xmlns:p14="http://schemas.microsoft.com/office/powerpoint/2010/main" val="3510878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F49E00-D47F-4E10-A349-A33866CDFD9D}"/>
              </a:ext>
            </a:extLst>
          </p:cNvPr>
          <p:cNvSpPr>
            <a:spLocks noGrp="1"/>
          </p:cNvSpPr>
          <p:nvPr>
            <p:ph type="subTitle" idx="1"/>
          </p:nvPr>
        </p:nvSpPr>
        <p:spPr/>
        <p:txBody>
          <a:bodyPr>
            <a:normAutofit/>
          </a:bodyPr>
          <a:lstStyle/>
          <a:p>
            <a:endParaRPr lang="en-US" sz="45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a:p>
            <a:endParaRPr lang="en-GB" dirty="0"/>
          </a:p>
        </p:txBody>
      </p:sp>
      <p:sp>
        <p:nvSpPr>
          <p:cNvPr id="4" name="TextBox 3">
            <a:extLst>
              <a:ext uri="{FF2B5EF4-FFF2-40B4-BE49-F238E27FC236}">
                <a16:creationId xmlns:a16="http://schemas.microsoft.com/office/drawing/2014/main" id="{44A37FF6-6F8D-414E-B729-EA61DC48FAE7}"/>
              </a:ext>
            </a:extLst>
          </p:cNvPr>
          <p:cNvSpPr txBox="1"/>
          <p:nvPr/>
        </p:nvSpPr>
        <p:spPr>
          <a:xfrm>
            <a:off x="803563" y="110837"/>
            <a:ext cx="10584873" cy="769441"/>
          </a:xfrm>
          <a:prstGeom prst="rect">
            <a:avLst/>
          </a:prstGeom>
          <a:noFill/>
        </p:spPr>
        <p:txBody>
          <a:bodyPr wrap="square" rtlCol="0">
            <a:spAutoFit/>
          </a:bodyPr>
          <a:lstStyle/>
          <a:p>
            <a:r>
              <a:rPr lang="en-GB" sz="4400" dirty="0">
                <a:solidFill>
                  <a:schemeClr val="bg2">
                    <a:lumMod val="50000"/>
                  </a:schemeClr>
                </a:solidFill>
                <a:latin typeface="+mj-lt"/>
              </a:rPr>
              <a:t>Administrative Overview of the CHART Project</a:t>
            </a:r>
          </a:p>
        </p:txBody>
      </p:sp>
      <p:sp>
        <p:nvSpPr>
          <p:cNvPr id="7" name="TextBox 6">
            <a:extLst>
              <a:ext uri="{FF2B5EF4-FFF2-40B4-BE49-F238E27FC236}">
                <a16:creationId xmlns:a16="http://schemas.microsoft.com/office/drawing/2014/main" id="{DBA5567A-FF0A-4DFB-8648-095134E28E7F}"/>
              </a:ext>
            </a:extLst>
          </p:cNvPr>
          <p:cNvSpPr txBox="1"/>
          <p:nvPr/>
        </p:nvSpPr>
        <p:spPr>
          <a:xfrm>
            <a:off x="5638800" y="2992581"/>
            <a:ext cx="914400" cy="914400"/>
          </a:xfrm>
          <a:prstGeom prst="rect">
            <a:avLst/>
          </a:prstGeom>
          <a:noFill/>
        </p:spPr>
        <p:txBody>
          <a:bodyPr wrap="square" rtlCol="0">
            <a:spAutoFit/>
          </a:bodyPr>
          <a:lstStyle/>
          <a:p>
            <a:endParaRPr lang="en-GB" dirty="0"/>
          </a:p>
        </p:txBody>
      </p:sp>
      <p:sp>
        <p:nvSpPr>
          <p:cNvPr id="8" name="TextBox 7">
            <a:extLst>
              <a:ext uri="{FF2B5EF4-FFF2-40B4-BE49-F238E27FC236}">
                <a16:creationId xmlns:a16="http://schemas.microsoft.com/office/drawing/2014/main" id="{84C0F5C5-46D0-4E9D-A024-CF500CC5E28A}"/>
              </a:ext>
            </a:extLst>
          </p:cNvPr>
          <p:cNvSpPr txBox="1"/>
          <p:nvPr/>
        </p:nvSpPr>
        <p:spPr>
          <a:xfrm>
            <a:off x="831271" y="1832180"/>
            <a:ext cx="10196947" cy="3477875"/>
          </a:xfrm>
          <a:prstGeom prst="rect">
            <a:avLst/>
          </a:prstGeom>
          <a:noFill/>
        </p:spPr>
        <p:txBody>
          <a:bodyPr wrap="square" rtlCol="0">
            <a:spAutoFit/>
          </a:bodyPr>
          <a:lstStyle/>
          <a:p>
            <a:r>
              <a:rPr lang="en-GB" sz="4000" dirty="0"/>
              <a:t>Second Annual Coordination Meeting (Monaco) </a:t>
            </a:r>
          </a:p>
          <a:p>
            <a:endParaRPr lang="en-GB" sz="3600" dirty="0"/>
          </a:p>
          <a:p>
            <a:pPr marL="571500" indent="-571500">
              <a:buFont typeface="Arial" panose="020B0604020202020204" pitchFamily="34" charset="0"/>
              <a:buChar char="•"/>
            </a:pPr>
            <a:r>
              <a:rPr lang="en-GB" sz="3600" dirty="0"/>
              <a:t>Selection panel meets to </a:t>
            </a:r>
          </a:p>
          <a:p>
            <a:r>
              <a:rPr lang="en-GB" sz="3600" dirty="0"/>
              <a:t>      select 7 students </a:t>
            </a:r>
          </a:p>
          <a:p>
            <a:pPr marL="571500" indent="-571500">
              <a:buFont typeface="Arial" panose="020B0604020202020204" pitchFamily="34" charset="0"/>
              <a:buChar char="•"/>
            </a:pPr>
            <a:r>
              <a:rPr lang="en-GB" sz="3600" dirty="0"/>
              <a:t>Drafting of IHO Circular Letter </a:t>
            </a:r>
          </a:p>
          <a:p>
            <a:r>
              <a:rPr lang="en-GB" sz="3600" dirty="0"/>
              <a:t>      inviting participation </a:t>
            </a:r>
          </a:p>
        </p:txBody>
      </p:sp>
      <p:sp>
        <p:nvSpPr>
          <p:cNvPr id="10" name="TextBox 9">
            <a:extLst>
              <a:ext uri="{FF2B5EF4-FFF2-40B4-BE49-F238E27FC236}">
                <a16:creationId xmlns:a16="http://schemas.microsoft.com/office/drawing/2014/main" id="{BF2E2FF5-7C28-40F9-AD1C-322DF31F3756}"/>
              </a:ext>
            </a:extLst>
          </p:cNvPr>
          <p:cNvSpPr txBox="1"/>
          <p:nvPr/>
        </p:nvSpPr>
        <p:spPr>
          <a:xfrm>
            <a:off x="831272" y="1068226"/>
            <a:ext cx="2175164" cy="707886"/>
          </a:xfrm>
          <a:prstGeom prst="rect">
            <a:avLst/>
          </a:prstGeom>
          <a:noFill/>
        </p:spPr>
        <p:txBody>
          <a:bodyPr wrap="square" rtlCol="0">
            <a:spAutoFit/>
          </a:bodyPr>
          <a:lstStyle/>
          <a:p>
            <a:r>
              <a:rPr lang="en-GB" sz="4000" dirty="0"/>
              <a:t>APRIL</a:t>
            </a:r>
          </a:p>
        </p:txBody>
      </p:sp>
      <p:pic>
        <p:nvPicPr>
          <p:cNvPr id="5" name="Picture 4">
            <a:extLst>
              <a:ext uri="{FF2B5EF4-FFF2-40B4-BE49-F238E27FC236}">
                <a16:creationId xmlns:a16="http://schemas.microsoft.com/office/drawing/2014/main" id="{9DEBC448-5554-4FD3-B959-10B0810E8DDC}"/>
              </a:ext>
            </a:extLst>
          </p:cNvPr>
          <p:cNvPicPr>
            <a:picLocks noChangeAspect="1"/>
          </p:cNvPicPr>
          <p:nvPr/>
        </p:nvPicPr>
        <p:blipFill>
          <a:blip r:embed="rId3"/>
          <a:stretch>
            <a:fillRect/>
          </a:stretch>
        </p:blipFill>
        <p:spPr>
          <a:xfrm>
            <a:off x="7171892" y="2596460"/>
            <a:ext cx="4438217" cy="2769663"/>
          </a:xfrm>
          <a:prstGeom prst="rect">
            <a:avLst/>
          </a:prstGeom>
        </p:spPr>
      </p:pic>
    </p:spTree>
    <p:extLst>
      <p:ext uri="{BB962C8B-B14F-4D97-AF65-F5344CB8AC3E}">
        <p14:creationId xmlns:p14="http://schemas.microsoft.com/office/powerpoint/2010/main" val="3441446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F49E00-D47F-4E10-A349-A33866CDFD9D}"/>
              </a:ext>
            </a:extLst>
          </p:cNvPr>
          <p:cNvSpPr>
            <a:spLocks noGrp="1"/>
          </p:cNvSpPr>
          <p:nvPr>
            <p:ph type="subTitle" idx="1"/>
          </p:nvPr>
        </p:nvSpPr>
        <p:spPr/>
        <p:txBody>
          <a:bodyPr>
            <a:normAutofit/>
          </a:bodyPr>
          <a:lstStyle/>
          <a:p>
            <a:endParaRPr lang="en-US" sz="45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a:p>
            <a:endParaRPr lang="en-GB" dirty="0"/>
          </a:p>
        </p:txBody>
      </p:sp>
      <p:sp>
        <p:nvSpPr>
          <p:cNvPr id="4" name="TextBox 3">
            <a:extLst>
              <a:ext uri="{FF2B5EF4-FFF2-40B4-BE49-F238E27FC236}">
                <a16:creationId xmlns:a16="http://schemas.microsoft.com/office/drawing/2014/main" id="{44A37FF6-6F8D-414E-B729-EA61DC48FAE7}"/>
              </a:ext>
            </a:extLst>
          </p:cNvPr>
          <p:cNvSpPr txBox="1"/>
          <p:nvPr/>
        </p:nvSpPr>
        <p:spPr>
          <a:xfrm>
            <a:off x="803563" y="110837"/>
            <a:ext cx="10584873" cy="769441"/>
          </a:xfrm>
          <a:prstGeom prst="rect">
            <a:avLst/>
          </a:prstGeom>
          <a:noFill/>
        </p:spPr>
        <p:txBody>
          <a:bodyPr wrap="square" rtlCol="0">
            <a:spAutoFit/>
          </a:bodyPr>
          <a:lstStyle/>
          <a:p>
            <a:r>
              <a:rPr lang="en-GB" sz="4400" dirty="0">
                <a:solidFill>
                  <a:schemeClr val="bg2">
                    <a:lumMod val="50000"/>
                  </a:schemeClr>
                </a:solidFill>
                <a:latin typeface="+mj-lt"/>
              </a:rPr>
              <a:t>Administrative Overview of the CHART Project</a:t>
            </a:r>
          </a:p>
        </p:txBody>
      </p:sp>
      <p:sp>
        <p:nvSpPr>
          <p:cNvPr id="7" name="TextBox 6">
            <a:extLst>
              <a:ext uri="{FF2B5EF4-FFF2-40B4-BE49-F238E27FC236}">
                <a16:creationId xmlns:a16="http://schemas.microsoft.com/office/drawing/2014/main" id="{DBA5567A-FF0A-4DFB-8648-095134E28E7F}"/>
              </a:ext>
            </a:extLst>
          </p:cNvPr>
          <p:cNvSpPr txBox="1"/>
          <p:nvPr/>
        </p:nvSpPr>
        <p:spPr>
          <a:xfrm>
            <a:off x="5638800" y="2992581"/>
            <a:ext cx="914400" cy="914400"/>
          </a:xfrm>
          <a:prstGeom prst="rect">
            <a:avLst/>
          </a:prstGeom>
          <a:noFill/>
        </p:spPr>
        <p:txBody>
          <a:bodyPr wrap="square" rtlCol="0">
            <a:spAutoFit/>
          </a:bodyPr>
          <a:lstStyle/>
          <a:p>
            <a:endParaRPr lang="en-GB" dirty="0"/>
          </a:p>
        </p:txBody>
      </p:sp>
      <p:sp>
        <p:nvSpPr>
          <p:cNvPr id="8" name="TextBox 7">
            <a:extLst>
              <a:ext uri="{FF2B5EF4-FFF2-40B4-BE49-F238E27FC236}">
                <a16:creationId xmlns:a16="http://schemas.microsoft.com/office/drawing/2014/main" id="{84C0F5C5-46D0-4E9D-A024-CF500CC5E28A}"/>
              </a:ext>
            </a:extLst>
          </p:cNvPr>
          <p:cNvSpPr txBox="1"/>
          <p:nvPr/>
        </p:nvSpPr>
        <p:spPr>
          <a:xfrm>
            <a:off x="831271" y="1832180"/>
            <a:ext cx="11042074" cy="3539430"/>
          </a:xfrm>
          <a:prstGeom prst="rect">
            <a:avLst/>
          </a:prstGeom>
          <a:noFill/>
        </p:spPr>
        <p:txBody>
          <a:bodyPr wrap="square" rtlCol="0">
            <a:spAutoFit/>
          </a:bodyPr>
          <a:lstStyle/>
          <a:p>
            <a:r>
              <a:rPr lang="en-GB" sz="4000" dirty="0"/>
              <a:t>UK Hydrographic Office </a:t>
            </a:r>
          </a:p>
          <a:p>
            <a:r>
              <a:rPr lang="en-GB" sz="4000" dirty="0"/>
              <a:t>Melanie Davis (International Training Administrator) </a:t>
            </a:r>
          </a:p>
          <a:p>
            <a:endParaRPr lang="en-GB" sz="3600" dirty="0"/>
          </a:p>
          <a:p>
            <a:pPr marL="571500" indent="-571500">
              <a:buFont typeface="Arial" panose="020B0604020202020204" pitchFamily="34" charset="0"/>
              <a:buChar char="•"/>
            </a:pPr>
            <a:r>
              <a:rPr lang="en-GB" sz="3600" dirty="0"/>
              <a:t>Joining instructions</a:t>
            </a:r>
          </a:p>
          <a:p>
            <a:pPr marL="571500" indent="-571500">
              <a:buFont typeface="Arial" panose="020B0604020202020204" pitchFamily="34" charset="0"/>
              <a:buChar char="•"/>
            </a:pPr>
            <a:r>
              <a:rPr lang="en-GB" sz="3600" dirty="0"/>
              <a:t>Flights and accommodation</a:t>
            </a:r>
          </a:p>
          <a:p>
            <a:pPr marL="571500" indent="-571500">
              <a:buFont typeface="Arial" panose="020B0604020202020204" pitchFamily="34" charset="0"/>
              <a:buChar char="•"/>
            </a:pPr>
            <a:r>
              <a:rPr lang="en-GB" sz="3600" dirty="0"/>
              <a:t>Security arrangements</a:t>
            </a:r>
          </a:p>
        </p:txBody>
      </p:sp>
      <p:sp>
        <p:nvSpPr>
          <p:cNvPr id="10" name="TextBox 9">
            <a:extLst>
              <a:ext uri="{FF2B5EF4-FFF2-40B4-BE49-F238E27FC236}">
                <a16:creationId xmlns:a16="http://schemas.microsoft.com/office/drawing/2014/main" id="{BF2E2FF5-7C28-40F9-AD1C-322DF31F3756}"/>
              </a:ext>
            </a:extLst>
          </p:cNvPr>
          <p:cNvSpPr txBox="1"/>
          <p:nvPr/>
        </p:nvSpPr>
        <p:spPr>
          <a:xfrm>
            <a:off x="831272" y="1068226"/>
            <a:ext cx="2770910" cy="707886"/>
          </a:xfrm>
          <a:prstGeom prst="rect">
            <a:avLst/>
          </a:prstGeom>
          <a:noFill/>
        </p:spPr>
        <p:txBody>
          <a:bodyPr wrap="square" rtlCol="0">
            <a:spAutoFit/>
          </a:bodyPr>
          <a:lstStyle/>
          <a:p>
            <a:r>
              <a:rPr lang="en-GB" sz="4000" dirty="0"/>
              <a:t>MAY</a:t>
            </a:r>
          </a:p>
        </p:txBody>
      </p:sp>
    </p:spTree>
    <p:extLst>
      <p:ext uri="{BB962C8B-B14F-4D97-AF65-F5344CB8AC3E}">
        <p14:creationId xmlns:p14="http://schemas.microsoft.com/office/powerpoint/2010/main" val="1751070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F49E00-D47F-4E10-A349-A33866CDFD9D}"/>
              </a:ext>
            </a:extLst>
          </p:cNvPr>
          <p:cNvSpPr>
            <a:spLocks noGrp="1"/>
          </p:cNvSpPr>
          <p:nvPr>
            <p:ph type="subTitle" idx="1"/>
          </p:nvPr>
        </p:nvSpPr>
        <p:spPr/>
        <p:txBody>
          <a:bodyPr>
            <a:normAutofit/>
          </a:bodyPr>
          <a:lstStyle/>
          <a:p>
            <a:endParaRPr lang="en-US" sz="45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a:p>
            <a:endParaRPr lang="en-GB" dirty="0"/>
          </a:p>
        </p:txBody>
      </p:sp>
      <p:sp>
        <p:nvSpPr>
          <p:cNvPr id="4" name="TextBox 3">
            <a:extLst>
              <a:ext uri="{FF2B5EF4-FFF2-40B4-BE49-F238E27FC236}">
                <a16:creationId xmlns:a16="http://schemas.microsoft.com/office/drawing/2014/main" id="{44A37FF6-6F8D-414E-B729-EA61DC48FAE7}"/>
              </a:ext>
            </a:extLst>
          </p:cNvPr>
          <p:cNvSpPr txBox="1"/>
          <p:nvPr/>
        </p:nvSpPr>
        <p:spPr>
          <a:xfrm>
            <a:off x="803563" y="110837"/>
            <a:ext cx="10584873" cy="769441"/>
          </a:xfrm>
          <a:prstGeom prst="rect">
            <a:avLst/>
          </a:prstGeom>
          <a:noFill/>
        </p:spPr>
        <p:txBody>
          <a:bodyPr wrap="square" rtlCol="0">
            <a:spAutoFit/>
          </a:bodyPr>
          <a:lstStyle/>
          <a:p>
            <a:r>
              <a:rPr lang="en-GB" sz="4400" dirty="0">
                <a:solidFill>
                  <a:schemeClr val="bg2">
                    <a:lumMod val="50000"/>
                  </a:schemeClr>
                </a:solidFill>
                <a:latin typeface="+mj-lt"/>
              </a:rPr>
              <a:t>Administrative Overview of the CHART Project</a:t>
            </a:r>
          </a:p>
        </p:txBody>
      </p:sp>
      <p:sp>
        <p:nvSpPr>
          <p:cNvPr id="7" name="TextBox 6">
            <a:extLst>
              <a:ext uri="{FF2B5EF4-FFF2-40B4-BE49-F238E27FC236}">
                <a16:creationId xmlns:a16="http://schemas.microsoft.com/office/drawing/2014/main" id="{DBA5567A-FF0A-4DFB-8648-095134E28E7F}"/>
              </a:ext>
            </a:extLst>
          </p:cNvPr>
          <p:cNvSpPr txBox="1"/>
          <p:nvPr/>
        </p:nvSpPr>
        <p:spPr>
          <a:xfrm>
            <a:off x="5638800" y="2992581"/>
            <a:ext cx="914400" cy="914400"/>
          </a:xfrm>
          <a:prstGeom prst="rect">
            <a:avLst/>
          </a:prstGeom>
          <a:noFill/>
        </p:spPr>
        <p:txBody>
          <a:bodyPr wrap="square" rtlCol="0">
            <a:spAutoFit/>
          </a:bodyPr>
          <a:lstStyle/>
          <a:p>
            <a:endParaRPr lang="en-GB" dirty="0"/>
          </a:p>
        </p:txBody>
      </p:sp>
      <p:sp>
        <p:nvSpPr>
          <p:cNvPr id="8" name="TextBox 7">
            <a:extLst>
              <a:ext uri="{FF2B5EF4-FFF2-40B4-BE49-F238E27FC236}">
                <a16:creationId xmlns:a16="http://schemas.microsoft.com/office/drawing/2014/main" id="{84C0F5C5-46D0-4E9D-A024-CF500CC5E28A}"/>
              </a:ext>
            </a:extLst>
          </p:cNvPr>
          <p:cNvSpPr txBox="1"/>
          <p:nvPr/>
        </p:nvSpPr>
        <p:spPr>
          <a:xfrm>
            <a:off x="831271" y="1832180"/>
            <a:ext cx="10196947" cy="2923877"/>
          </a:xfrm>
          <a:prstGeom prst="rect">
            <a:avLst/>
          </a:prstGeom>
          <a:noFill/>
        </p:spPr>
        <p:txBody>
          <a:bodyPr wrap="square" rtlCol="0">
            <a:spAutoFit/>
          </a:bodyPr>
          <a:lstStyle/>
          <a:p>
            <a:r>
              <a:rPr lang="en-GB" sz="4000" dirty="0"/>
              <a:t>UK Hydrographic Team</a:t>
            </a:r>
          </a:p>
          <a:p>
            <a:endParaRPr lang="en-GB" sz="3600" dirty="0"/>
          </a:p>
          <a:p>
            <a:pPr marL="571500" indent="-571500">
              <a:buFont typeface="Arial" panose="020B0604020202020204" pitchFamily="34" charset="0"/>
              <a:buChar char="•"/>
            </a:pPr>
            <a:r>
              <a:rPr lang="en-GB" sz="3600" dirty="0"/>
              <a:t>Icebreaker event on arrival in Taunton</a:t>
            </a:r>
          </a:p>
          <a:p>
            <a:pPr marL="571500" indent="-571500">
              <a:buFont typeface="Arial" panose="020B0604020202020204" pitchFamily="34" charset="0"/>
              <a:buChar char="•"/>
            </a:pPr>
            <a:r>
              <a:rPr lang="en-GB" sz="3600" dirty="0"/>
              <a:t>Provides daily transport</a:t>
            </a:r>
          </a:p>
          <a:p>
            <a:r>
              <a:rPr lang="en-GB" sz="3600" dirty="0"/>
              <a:t>      </a:t>
            </a:r>
          </a:p>
        </p:txBody>
      </p:sp>
      <p:sp>
        <p:nvSpPr>
          <p:cNvPr id="10" name="TextBox 9">
            <a:extLst>
              <a:ext uri="{FF2B5EF4-FFF2-40B4-BE49-F238E27FC236}">
                <a16:creationId xmlns:a16="http://schemas.microsoft.com/office/drawing/2014/main" id="{BF2E2FF5-7C28-40F9-AD1C-322DF31F3756}"/>
              </a:ext>
            </a:extLst>
          </p:cNvPr>
          <p:cNvSpPr txBox="1"/>
          <p:nvPr/>
        </p:nvSpPr>
        <p:spPr>
          <a:xfrm>
            <a:off x="831272" y="1068226"/>
            <a:ext cx="2770910" cy="707886"/>
          </a:xfrm>
          <a:prstGeom prst="rect">
            <a:avLst/>
          </a:prstGeom>
          <a:noFill/>
        </p:spPr>
        <p:txBody>
          <a:bodyPr wrap="square" rtlCol="0">
            <a:spAutoFit/>
          </a:bodyPr>
          <a:lstStyle/>
          <a:p>
            <a:r>
              <a:rPr lang="en-GB" sz="4000" dirty="0"/>
              <a:t>SEPTEMBER</a:t>
            </a:r>
          </a:p>
        </p:txBody>
      </p:sp>
    </p:spTree>
    <p:extLst>
      <p:ext uri="{BB962C8B-B14F-4D97-AF65-F5344CB8AC3E}">
        <p14:creationId xmlns:p14="http://schemas.microsoft.com/office/powerpoint/2010/main" val="768392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F49E00-D47F-4E10-A349-A33866CDFD9D}"/>
              </a:ext>
            </a:extLst>
          </p:cNvPr>
          <p:cNvSpPr>
            <a:spLocks noGrp="1"/>
          </p:cNvSpPr>
          <p:nvPr>
            <p:ph type="subTitle" idx="1"/>
          </p:nvPr>
        </p:nvSpPr>
        <p:spPr/>
        <p:txBody>
          <a:bodyPr>
            <a:normAutofit/>
          </a:bodyPr>
          <a:lstStyle/>
          <a:p>
            <a:endParaRPr lang="en-US" sz="45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a:p>
            <a:endParaRPr lang="en-GB" dirty="0"/>
          </a:p>
        </p:txBody>
      </p:sp>
      <p:sp>
        <p:nvSpPr>
          <p:cNvPr id="4" name="TextBox 3">
            <a:extLst>
              <a:ext uri="{FF2B5EF4-FFF2-40B4-BE49-F238E27FC236}">
                <a16:creationId xmlns:a16="http://schemas.microsoft.com/office/drawing/2014/main" id="{44A37FF6-6F8D-414E-B729-EA61DC48FAE7}"/>
              </a:ext>
            </a:extLst>
          </p:cNvPr>
          <p:cNvSpPr txBox="1"/>
          <p:nvPr/>
        </p:nvSpPr>
        <p:spPr>
          <a:xfrm>
            <a:off x="803563" y="110837"/>
            <a:ext cx="10584873" cy="769441"/>
          </a:xfrm>
          <a:prstGeom prst="rect">
            <a:avLst/>
          </a:prstGeom>
          <a:noFill/>
        </p:spPr>
        <p:txBody>
          <a:bodyPr wrap="square" rtlCol="0">
            <a:spAutoFit/>
          </a:bodyPr>
          <a:lstStyle/>
          <a:p>
            <a:r>
              <a:rPr lang="en-GB" sz="4400" dirty="0">
                <a:solidFill>
                  <a:schemeClr val="bg2">
                    <a:lumMod val="50000"/>
                  </a:schemeClr>
                </a:solidFill>
                <a:latin typeface="+mj-lt"/>
              </a:rPr>
              <a:t>Administrative Overview of the CHART Project</a:t>
            </a:r>
          </a:p>
        </p:txBody>
      </p:sp>
      <p:sp>
        <p:nvSpPr>
          <p:cNvPr id="7" name="TextBox 6">
            <a:extLst>
              <a:ext uri="{FF2B5EF4-FFF2-40B4-BE49-F238E27FC236}">
                <a16:creationId xmlns:a16="http://schemas.microsoft.com/office/drawing/2014/main" id="{DBA5567A-FF0A-4DFB-8648-095134E28E7F}"/>
              </a:ext>
            </a:extLst>
          </p:cNvPr>
          <p:cNvSpPr txBox="1"/>
          <p:nvPr/>
        </p:nvSpPr>
        <p:spPr>
          <a:xfrm>
            <a:off x="5638800" y="2992581"/>
            <a:ext cx="914400" cy="914400"/>
          </a:xfrm>
          <a:prstGeom prst="rect">
            <a:avLst/>
          </a:prstGeom>
          <a:noFill/>
        </p:spPr>
        <p:txBody>
          <a:bodyPr wrap="square" rtlCol="0">
            <a:spAutoFit/>
          </a:bodyPr>
          <a:lstStyle/>
          <a:p>
            <a:endParaRPr lang="en-GB" dirty="0"/>
          </a:p>
        </p:txBody>
      </p:sp>
      <p:sp>
        <p:nvSpPr>
          <p:cNvPr id="8" name="TextBox 7">
            <a:extLst>
              <a:ext uri="{FF2B5EF4-FFF2-40B4-BE49-F238E27FC236}">
                <a16:creationId xmlns:a16="http://schemas.microsoft.com/office/drawing/2014/main" id="{84C0F5C5-46D0-4E9D-A024-CF500CC5E28A}"/>
              </a:ext>
            </a:extLst>
          </p:cNvPr>
          <p:cNvSpPr txBox="1"/>
          <p:nvPr/>
        </p:nvSpPr>
        <p:spPr>
          <a:xfrm>
            <a:off x="678871" y="1068226"/>
            <a:ext cx="10196947" cy="1200329"/>
          </a:xfrm>
          <a:prstGeom prst="rect">
            <a:avLst/>
          </a:prstGeom>
          <a:noFill/>
        </p:spPr>
        <p:txBody>
          <a:bodyPr wrap="square" rtlCol="0">
            <a:spAutoFit/>
          </a:bodyPr>
          <a:lstStyle/>
          <a:p>
            <a:r>
              <a:rPr lang="en-GB" sz="3600" dirty="0"/>
              <a:t>UK Hydrographic Office International Training Team</a:t>
            </a:r>
          </a:p>
          <a:p>
            <a:endParaRPr lang="en-GB" sz="3600" dirty="0"/>
          </a:p>
        </p:txBody>
      </p:sp>
      <p:sp>
        <p:nvSpPr>
          <p:cNvPr id="10" name="TextBox 9">
            <a:extLst>
              <a:ext uri="{FF2B5EF4-FFF2-40B4-BE49-F238E27FC236}">
                <a16:creationId xmlns:a16="http://schemas.microsoft.com/office/drawing/2014/main" id="{BF2E2FF5-7C28-40F9-AD1C-322DF31F3756}"/>
              </a:ext>
            </a:extLst>
          </p:cNvPr>
          <p:cNvSpPr txBox="1"/>
          <p:nvPr/>
        </p:nvSpPr>
        <p:spPr>
          <a:xfrm>
            <a:off x="831272" y="1068226"/>
            <a:ext cx="2770910" cy="707886"/>
          </a:xfrm>
          <a:prstGeom prst="rect">
            <a:avLst/>
          </a:prstGeom>
          <a:noFill/>
        </p:spPr>
        <p:txBody>
          <a:bodyPr wrap="square" rtlCol="0">
            <a:spAutoFit/>
          </a:bodyPr>
          <a:lstStyle/>
          <a:p>
            <a:endParaRPr lang="en-GB" sz="4000" dirty="0"/>
          </a:p>
        </p:txBody>
      </p:sp>
      <p:pic>
        <p:nvPicPr>
          <p:cNvPr id="2" name="Picture 1">
            <a:extLst>
              <a:ext uri="{FF2B5EF4-FFF2-40B4-BE49-F238E27FC236}">
                <a16:creationId xmlns:a16="http://schemas.microsoft.com/office/drawing/2014/main" id="{9F904226-96FE-4DA1-9BC4-96E1A320B1EF}"/>
              </a:ext>
            </a:extLst>
          </p:cNvPr>
          <p:cNvPicPr>
            <a:picLocks noChangeAspect="1"/>
          </p:cNvPicPr>
          <p:nvPr/>
        </p:nvPicPr>
        <p:blipFill>
          <a:blip r:embed="rId3"/>
          <a:stretch>
            <a:fillRect/>
          </a:stretch>
        </p:blipFill>
        <p:spPr>
          <a:xfrm>
            <a:off x="2753405" y="1849726"/>
            <a:ext cx="2093096" cy="1579274"/>
          </a:xfrm>
          <a:prstGeom prst="rect">
            <a:avLst/>
          </a:prstGeom>
        </p:spPr>
      </p:pic>
      <p:pic>
        <p:nvPicPr>
          <p:cNvPr id="5" name="Picture 4">
            <a:extLst>
              <a:ext uri="{FF2B5EF4-FFF2-40B4-BE49-F238E27FC236}">
                <a16:creationId xmlns:a16="http://schemas.microsoft.com/office/drawing/2014/main" id="{3EE13A15-C7BE-4280-80BD-82A8305D9C63}"/>
              </a:ext>
            </a:extLst>
          </p:cNvPr>
          <p:cNvPicPr>
            <a:picLocks noChangeAspect="1"/>
          </p:cNvPicPr>
          <p:nvPr/>
        </p:nvPicPr>
        <p:blipFill rotWithShape="1">
          <a:blip r:embed="rId4"/>
          <a:srcRect r="9592"/>
          <a:stretch/>
        </p:blipFill>
        <p:spPr>
          <a:xfrm>
            <a:off x="954842" y="4349892"/>
            <a:ext cx="1580540" cy="1437881"/>
          </a:xfrm>
          <a:prstGeom prst="rect">
            <a:avLst/>
          </a:prstGeom>
        </p:spPr>
      </p:pic>
      <p:pic>
        <p:nvPicPr>
          <p:cNvPr id="6" name="Picture 5">
            <a:extLst>
              <a:ext uri="{FF2B5EF4-FFF2-40B4-BE49-F238E27FC236}">
                <a16:creationId xmlns:a16="http://schemas.microsoft.com/office/drawing/2014/main" id="{0EB5C1CE-A51C-4A28-B7AC-CDC244A94F6A}"/>
              </a:ext>
            </a:extLst>
          </p:cNvPr>
          <p:cNvPicPr>
            <a:picLocks noChangeAspect="1"/>
          </p:cNvPicPr>
          <p:nvPr/>
        </p:nvPicPr>
        <p:blipFill>
          <a:blip r:embed="rId5"/>
          <a:stretch>
            <a:fillRect/>
          </a:stretch>
        </p:blipFill>
        <p:spPr>
          <a:xfrm>
            <a:off x="2845691" y="4349892"/>
            <a:ext cx="1733989" cy="1426676"/>
          </a:xfrm>
          <a:prstGeom prst="rect">
            <a:avLst/>
          </a:prstGeom>
        </p:spPr>
      </p:pic>
      <p:pic>
        <p:nvPicPr>
          <p:cNvPr id="9" name="Picture 8">
            <a:extLst>
              <a:ext uri="{FF2B5EF4-FFF2-40B4-BE49-F238E27FC236}">
                <a16:creationId xmlns:a16="http://schemas.microsoft.com/office/drawing/2014/main" id="{3AA6B1E7-DAD2-48B6-8AE9-2744A62E551B}"/>
              </a:ext>
            </a:extLst>
          </p:cNvPr>
          <p:cNvPicPr>
            <a:picLocks noChangeAspect="1"/>
          </p:cNvPicPr>
          <p:nvPr/>
        </p:nvPicPr>
        <p:blipFill>
          <a:blip r:embed="rId6"/>
          <a:stretch>
            <a:fillRect/>
          </a:stretch>
        </p:blipFill>
        <p:spPr>
          <a:xfrm>
            <a:off x="4948793" y="4338687"/>
            <a:ext cx="1374152" cy="1437881"/>
          </a:xfrm>
          <a:prstGeom prst="rect">
            <a:avLst/>
          </a:prstGeom>
        </p:spPr>
      </p:pic>
      <p:pic>
        <p:nvPicPr>
          <p:cNvPr id="11" name="Picture 10">
            <a:extLst>
              <a:ext uri="{FF2B5EF4-FFF2-40B4-BE49-F238E27FC236}">
                <a16:creationId xmlns:a16="http://schemas.microsoft.com/office/drawing/2014/main" id="{FE960407-D135-4CD3-B9FC-822A696D8871}"/>
              </a:ext>
            </a:extLst>
          </p:cNvPr>
          <p:cNvPicPr>
            <a:picLocks noChangeAspect="1"/>
          </p:cNvPicPr>
          <p:nvPr/>
        </p:nvPicPr>
        <p:blipFill>
          <a:blip r:embed="rId7"/>
          <a:stretch>
            <a:fillRect/>
          </a:stretch>
        </p:blipFill>
        <p:spPr>
          <a:xfrm>
            <a:off x="6692059" y="4349892"/>
            <a:ext cx="1580540" cy="1439065"/>
          </a:xfrm>
          <a:prstGeom prst="rect">
            <a:avLst/>
          </a:prstGeom>
        </p:spPr>
      </p:pic>
      <p:pic>
        <p:nvPicPr>
          <p:cNvPr id="12" name="Picture 11">
            <a:extLst>
              <a:ext uri="{FF2B5EF4-FFF2-40B4-BE49-F238E27FC236}">
                <a16:creationId xmlns:a16="http://schemas.microsoft.com/office/drawing/2014/main" id="{F308591E-D40D-465C-9D10-265A3631D53A}"/>
              </a:ext>
            </a:extLst>
          </p:cNvPr>
          <p:cNvPicPr>
            <a:picLocks noChangeAspect="1"/>
          </p:cNvPicPr>
          <p:nvPr/>
        </p:nvPicPr>
        <p:blipFill>
          <a:blip r:embed="rId8"/>
          <a:stretch>
            <a:fillRect/>
          </a:stretch>
        </p:blipFill>
        <p:spPr>
          <a:xfrm>
            <a:off x="831272" y="1823661"/>
            <a:ext cx="1756269" cy="1605340"/>
          </a:xfrm>
          <a:prstGeom prst="rect">
            <a:avLst/>
          </a:prstGeom>
        </p:spPr>
      </p:pic>
      <p:sp>
        <p:nvSpPr>
          <p:cNvPr id="13" name="TextBox 12">
            <a:extLst>
              <a:ext uri="{FF2B5EF4-FFF2-40B4-BE49-F238E27FC236}">
                <a16:creationId xmlns:a16="http://schemas.microsoft.com/office/drawing/2014/main" id="{DA1A448F-6F89-4450-9CD5-F7B8B6D55981}"/>
              </a:ext>
            </a:extLst>
          </p:cNvPr>
          <p:cNvSpPr txBox="1"/>
          <p:nvPr/>
        </p:nvSpPr>
        <p:spPr>
          <a:xfrm>
            <a:off x="6322945" y="2268555"/>
            <a:ext cx="4914213" cy="1384995"/>
          </a:xfrm>
          <a:prstGeom prst="rect">
            <a:avLst/>
          </a:prstGeom>
          <a:noFill/>
        </p:spPr>
        <p:txBody>
          <a:bodyPr wrap="square" rtlCol="0">
            <a:spAutoFit/>
          </a:bodyPr>
          <a:lstStyle/>
          <a:p>
            <a:pPr marL="285750" indent="-285750">
              <a:buFont typeface="Arial" panose="020B0604020202020204" pitchFamily="34" charset="0"/>
              <a:buChar char="•"/>
            </a:pPr>
            <a:r>
              <a:rPr lang="en-GB" sz="2800" dirty="0"/>
              <a:t>Qualified Adult educators</a:t>
            </a:r>
          </a:p>
          <a:p>
            <a:pPr marL="285750" indent="-285750">
              <a:buFont typeface="Arial" panose="020B0604020202020204" pitchFamily="34" charset="0"/>
              <a:buChar char="•"/>
            </a:pPr>
            <a:r>
              <a:rPr lang="en-GB" sz="2800" dirty="0"/>
              <a:t>Vast experience in Digital and Paper Nautical Cartography</a:t>
            </a:r>
          </a:p>
        </p:txBody>
      </p:sp>
    </p:spTree>
    <p:extLst>
      <p:ext uri="{BB962C8B-B14F-4D97-AF65-F5344CB8AC3E}">
        <p14:creationId xmlns:p14="http://schemas.microsoft.com/office/powerpoint/2010/main" val="2063700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F49E00-D47F-4E10-A349-A33866CDFD9D}"/>
              </a:ext>
            </a:extLst>
          </p:cNvPr>
          <p:cNvSpPr>
            <a:spLocks noGrp="1"/>
          </p:cNvSpPr>
          <p:nvPr>
            <p:ph type="subTitle" idx="1"/>
          </p:nvPr>
        </p:nvSpPr>
        <p:spPr/>
        <p:txBody>
          <a:bodyPr>
            <a:normAutofit/>
          </a:bodyPr>
          <a:lstStyle/>
          <a:p>
            <a:endParaRPr lang="en-US" sz="45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a:p>
            <a:endParaRPr lang="en-GB" dirty="0"/>
          </a:p>
        </p:txBody>
      </p:sp>
      <p:sp>
        <p:nvSpPr>
          <p:cNvPr id="4" name="TextBox 3">
            <a:extLst>
              <a:ext uri="{FF2B5EF4-FFF2-40B4-BE49-F238E27FC236}">
                <a16:creationId xmlns:a16="http://schemas.microsoft.com/office/drawing/2014/main" id="{44A37FF6-6F8D-414E-B729-EA61DC48FAE7}"/>
              </a:ext>
            </a:extLst>
          </p:cNvPr>
          <p:cNvSpPr txBox="1"/>
          <p:nvPr/>
        </p:nvSpPr>
        <p:spPr>
          <a:xfrm>
            <a:off x="803563" y="110837"/>
            <a:ext cx="10584873" cy="769441"/>
          </a:xfrm>
          <a:prstGeom prst="rect">
            <a:avLst/>
          </a:prstGeom>
          <a:noFill/>
        </p:spPr>
        <p:txBody>
          <a:bodyPr wrap="square" rtlCol="0">
            <a:spAutoFit/>
          </a:bodyPr>
          <a:lstStyle/>
          <a:p>
            <a:r>
              <a:rPr lang="en-GB" sz="4400" dirty="0">
                <a:solidFill>
                  <a:schemeClr val="bg2">
                    <a:lumMod val="50000"/>
                  </a:schemeClr>
                </a:solidFill>
                <a:latin typeface="+mj-lt"/>
              </a:rPr>
              <a:t>Administrative Overview of the CHART Project</a:t>
            </a:r>
          </a:p>
        </p:txBody>
      </p:sp>
      <p:sp>
        <p:nvSpPr>
          <p:cNvPr id="7" name="TextBox 6">
            <a:extLst>
              <a:ext uri="{FF2B5EF4-FFF2-40B4-BE49-F238E27FC236}">
                <a16:creationId xmlns:a16="http://schemas.microsoft.com/office/drawing/2014/main" id="{DBA5567A-FF0A-4DFB-8648-095134E28E7F}"/>
              </a:ext>
            </a:extLst>
          </p:cNvPr>
          <p:cNvSpPr txBox="1"/>
          <p:nvPr/>
        </p:nvSpPr>
        <p:spPr>
          <a:xfrm>
            <a:off x="5638800" y="2992581"/>
            <a:ext cx="914400" cy="914400"/>
          </a:xfrm>
          <a:prstGeom prst="rect">
            <a:avLst/>
          </a:prstGeom>
          <a:noFill/>
        </p:spPr>
        <p:txBody>
          <a:bodyPr wrap="square" rtlCol="0">
            <a:spAutoFit/>
          </a:bodyPr>
          <a:lstStyle/>
          <a:p>
            <a:endParaRPr lang="en-GB" dirty="0"/>
          </a:p>
        </p:txBody>
      </p:sp>
      <p:pic>
        <p:nvPicPr>
          <p:cNvPr id="6" name="Picture 5">
            <a:extLst>
              <a:ext uri="{FF2B5EF4-FFF2-40B4-BE49-F238E27FC236}">
                <a16:creationId xmlns:a16="http://schemas.microsoft.com/office/drawing/2014/main" id="{E1F15D72-88F9-48EF-AD7A-2B243C4EAF3E}"/>
              </a:ext>
            </a:extLst>
          </p:cNvPr>
          <p:cNvPicPr>
            <a:picLocks noChangeAspect="1"/>
          </p:cNvPicPr>
          <p:nvPr/>
        </p:nvPicPr>
        <p:blipFill>
          <a:blip r:embed="rId3"/>
          <a:stretch>
            <a:fillRect/>
          </a:stretch>
        </p:blipFill>
        <p:spPr>
          <a:xfrm>
            <a:off x="6927650" y="1993106"/>
            <a:ext cx="4978226" cy="2871788"/>
          </a:xfrm>
          <a:prstGeom prst="rect">
            <a:avLst/>
          </a:prstGeom>
        </p:spPr>
      </p:pic>
      <p:sp>
        <p:nvSpPr>
          <p:cNvPr id="11" name="TextBox 10">
            <a:extLst>
              <a:ext uri="{FF2B5EF4-FFF2-40B4-BE49-F238E27FC236}">
                <a16:creationId xmlns:a16="http://schemas.microsoft.com/office/drawing/2014/main" id="{F24D1F49-EA38-4942-B436-BC6DB2A7B952}"/>
              </a:ext>
            </a:extLst>
          </p:cNvPr>
          <p:cNvSpPr txBox="1"/>
          <p:nvPr/>
        </p:nvSpPr>
        <p:spPr>
          <a:xfrm>
            <a:off x="803562" y="1044858"/>
            <a:ext cx="7740363" cy="3170099"/>
          </a:xfrm>
          <a:prstGeom prst="rect">
            <a:avLst/>
          </a:prstGeom>
          <a:noFill/>
        </p:spPr>
        <p:txBody>
          <a:bodyPr wrap="square" rtlCol="0">
            <a:spAutoFit/>
          </a:bodyPr>
          <a:lstStyle/>
          <a:p>
            <a:r>
              <a:rPr lang="en-GB" sz="4000" dirty="0"/>
              <a:t>Accommodation - Blorenge House</a:t>
            </a:r>
          </a:p>
          <a:p>
            <a:endParaRPr lang="en-GB" sz="4000" dirty="0"/>
          </a:p>
          <a:p>
            <a:pPr marL="571500" indent="-571500">
              <a:buFont typeface="Arial" panose="020B0604020202020204" pitchFamily="34" charset="0"/>
              <a:buChar char="•"/>
            </a:pPr>
            <a:r>
              <a:rPr lang="en-GB" sz="4000" dirty="0"/>
              <a:t>Central location</a:t>
            </a:r>
          </a:p>
          <a:p>
            <a:pPr marL="571500" indent="-571500">
              <a:buFont typeface="Arial" panose="020B0604020202020204" pitchFamily="34" charset="0"/>
              <a:buChar char="•"/>
            </a:pPr>
            <a:r>
              <a:rPr lang="en-GB" sz="4000" dirty="0"/>
              <a:t>Access to kitchen facilities</a:t>
            </a:r>
          </a:p>
          <a:p>
            <a:pPr marL="571500" indent="-571500">
              <a:buFont typeface="Arial" panose="020B0604020202020204" pitchFamily="34" charset="0"/>
              <a:buChar char="•"/>
            </a:pPr>
            <a:r>
              <a:rPr lang="en-GB" sz="4000"/>
              <a:t>Access </a:t>
            </a:r>
            <a:r>
              <a:rPr lang="en-GB" sz="4000" dirty="0"/>
              <a:t>to laundry facilities </a:t>
            </a:r>
          </a:p>
        </p:txBody>
      </p:sp>
      <p:pic>
        <p:nvPicPr>
          <p:cNvPr id="2" name="Picture 1">
            <a:extLst>
              <a:ext uri="{FF2B5EF4-FFF2-40B4-BE49-F238E27FC236}">
                <a16:creationId xmlns:a16="http://schemas.microsoft.com/office/drawing/2014/main" id="{428F05A2-BB14-4324-B1F9-1EAD320D6019}"/>
              </a:ext>
            </a:extLst>
          </p:cNvPr>
          <p:cNvPicPr>
            <a:picLocks noChangeAspect="1"/>
          </p:cNvPicPr>
          <p:nvPr/>
        </p:nvPicPr>
        <p:blipFill>
          <a:blip r:embed="rId4"/>
          <a:stretch>
            <a:fillRect/>
          </a:stretch>
        </p:blipFill>
        <p:spPr>
          <a:xfrm>
            <a:off x="6869629" y="1986719"/>
            <a:ext cx="5064584" cy="3567413"/>
          </a:xfrm>
          <a:prstGeom prst="rect">
            <a:avLst/>
          </a:prstGeom>
        </p:spPr>
      </p:pic>
    </p:spTree>
    <p:extLst>
      <p:ext uri="{BB962C8B-B14F-4D97-AF65-F5344CB8AC3E}">
        <p14:creationId xmlns:p14="http://schemas.microsoft.com/office/powerpoint/2010/main" val="8593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F49E00-D47F-4E10-A349-A33866CDFD9D}"/>
              </a:ext>
            </a:extLst>
          </p:cNvPr>
          <p:cNvSpPr>
            <a:spLocks noGrp="1"/>
          </p:cNvSpPr>
          <p:nvPr>
            <p:ph type="subTitle" idx="1"/>
          </p:nvPr>
        </p:nvSpPr>
        <p:spPr/>
        <p:txBody>
          <a:bodyPr>
            <a:normAutofit/>
          </a:bodyPr>
          <a:lstStyle/>
          <a:p>
            <a:endParaRPr lang="en-US" sz="45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a:p>
            <a:endParaRPr lang="en-GB" dirty="0"/>
          </a:p>
        </p:txBody>
      </p:sp>
      <p:sp>
        <p:nvSpPr>
          <p:cNvPr id="4" name="TextBox 3">
            <a:extLst>
              <a:ext uri="{FF2B5EF4-FFF2-40B4-BE49-F238E27FC236}">
                <a16:creationId xmlns:a16="http://schemas.microsoft.com/office/drawing/2014/main" id="{44A37FF6-6F8D-414E-B729-EA61DC48FAE7}"/>
              </a:ext>
            </a:extLst>
          </p:cNvPr>
          <p:cNvSpPr txBox="1"/>
          <p:nvPr/>
        </p:nvSpPr>
        <p:spPr>
          <a:xfrm>
            <a:off x="803563" y="110837"/>
            <a:ext cx="10584873" cy="769441"/>
          </a:xfrm>
          <a:prstGeom prst="rect">
            <a:avLst/>
          </a:prstGeom>
          <a:noFill/>
        </p:spPr>
        <p:txBody>
          <a:bodyPr wrap="square" rtlCol="0">
            <a:spAutoFit/>
          </a:bodyPr>
          <a:lstStyle/>
          <a:p>
            <a:r>
              <a:rPr lang="en-GB" sz="4400" dirty="0">
                <a:solidFill>
                  <a:schemeClr val="bg2">
                    <a:lumMod val="50000"/>
                  </a:schemeClr>
                </a:solidFill>
                <a:latin typeface="+mj-lt"/>
              </a:rPr>
              <a:t>Administrative Overview of the CHART Project</a:t>
            </a:r>
          </a:p>
        </p:txBody>
      </p:sp>
      <p:sp>
        <p:nvSpPr>
          <p:cNvPr id="7" name="TextBox 6">
            <a:extLst>
              <a:ext uri="{FF2B5EF4-FFF2-40B4-BE49-F238E27FC236}">
                <a16:creationId xmlns:a16="http://schemas.microsoft.com/office/drawing/2014/main" id="{DBA5567A-FF0A-4DFB-8648-095134E28E7F}"/>
              </a:ext>
            </a:extLst>
          </p:cNvPr>
          <p:cNvSpPr txBox="1"/>
          <p:nvPr/>
        </p:nvSpPr>
        <p:spPr>
          <a:xfrm>
            <a:off x="5638800" y="2992581"/>
            <a:ext cx="914400" cy="914400"/>
          </a:xfrm>
          <a:prstGeom prst="rect">
            <a:avLst/>
          </a:prstGeom>
          <a:noFill/>
        </p:spPr>
        <p:txBody>
          <a:bodyPr wrap="square" rtlCol="0">
            <a:spAutoFit/>
          </a:bodyPr>
          <a:lstStyle/>
          <a:p>
            <a:endParaRPr lang="en-GB" dirty="0"/>
          </a:p>
        </p:txBody>
      </p:sp>
      <p:sp>
        <p:nvSpPr>
          <p:cNvPr id="8" name="TextBox 7">
            <a:extLst>
              <a:ext uri="{FF2B5EF4-FFF2-40B4-BE49-F238E27FC236}">
                <a16:creationId xmlns:a16="http://schemas.microsoft.com/office/drawing/2014/main" id="{84C0F5C5-46D0-4E9D-A024-CF500CC5E28A}"/>
              </a:ext>
            </a:extLst>
          </p:cNvPr>
          <p:cNvSpPr txBox="1"/>
          <p:nvPr/>
        </p:nvSpPr>
        <p:spPr>
          <a:xfrm>
            <a:off x="678871" y="1068226"/>
            <a:ext cx="10196947" cy="3970318"/>
          </a:xfrm>
          <a:prstGeom prst="rect">
            <a:avLst/>
          </a:prstGeom>
          <a:noFill/>
        </p:spPr>
        <p:txBody>
          <a:bodyPr wrap="square" rtlCol="0">
            <a:spAutoFit/>
          </a:bodyPr>
          <a:lstStyle/>
          <a:p>
            <a:r>
              <a:rPr lang="en-GB" sz="3600" dirty="0"/>
              <a:t> International Training Facilities</a:t>
            </a:r>
          </a:p>
          <a:p>
            <a:endParaRPr lang="en-GB" sz="3600" dirty="0"/>
          </a:p>
          <a:p>
            <a:pPr marL="571500" indent="-571500">
              <a:buFont typeface="Arial" panose="020B0604020202020204" pitchFamily="34" charset="0"/>
              <a:buChar char="•"/>
            </a:pPr>
            <a:r>
              <a:rPr lang="en-GB" sz="3600" dirty="0"/>
              <a:t>3 screens</a:t>
            </a:r>
          </a:p>
          <a:p>
            <a:pPr marL="571500" indent="-571500">
              <a:buFont typeface="Arial" panose="020B0604020202020204" pitchFamily="34" charset="0"/>
              <a:buChar char="•"/>
            </a:pPr>
            <a:r>
              <a:rPr lang="en-GB" sz="3600" dirty="0"/>
              <a:t>Break out areas</a:t>
            </a:r>
          </a:p>
          <a:p>
            <a:endParaRPr lang="en-GB" sz="3600" dirty="0"/>
          </a:p>
          <a:p>
            <a:pPr marL="571500" indent="-571500">
              <a:buFont typeface="Arial" panose="020B0604020202020204" pitchFamily="34" charset="0"/>
              <a:buChar char="•"/>
            </a:pPr>
            <a:r>
              <a:rPr lang="en-GB" sz="3600" dirty="0"/>
              <a:t>Windows!!</a:t>
            </a:r>
          </a:p>
          <a:p>
            <a:endParaRPr lang="en-GB" sz="3600" dirty="0"/>
          </a:p>
        </p:txBody>
      </p:sp>
      <p:sp>
        <p:nvSpPr>
          <p:cNvPr id="10" name="TextBox 9">
            <a:extLst>
              <a:ext uri="{FF2B5EF4-FFF2-40B4-BE49-F238E27FC236}">
                <a16:creationId xmlns:a16="http://schemas.microsoft.com/office/drawing/2014/main" id="{BF2E2FF5-7C28-40F9-AD1C-322DF31F3756}"/>
              </a:ext>
            </a:extLst>
          </p:cNvPr>
          <p:cNvSpPr txBox="1"/>
          <p:nvPr/>
        </p:nvSpPr>
        <p:spPr>
          <a:xfrm>
            <a:off x="831272" y="1068226"/>
            <a:ext cx="2770910" cy="707886"/>
          </a:xfrm>
          <a:prstGeom prst="rect">
            <a:avLst/>
          </a:prstGeom>
          <a:noFill/>
        </p:spPr>
        <p:txBody>
          <a:bodyPr wrap="square" rtlCol="0">
            <a:spAutoFit/>
          </a:bodyPr>
          <a:lstStyle/>
          <a:p>
            <a:endParaRPr lang="en-GB" sz="4000" dirty="0"/>
          </a:p>
        </p:txBody>
      </p:sp>
      <p:pic>
        <p:nvPicPr>
          <p:cNvPr id="15" name="Picture 14" descr="A picture containing indoor, table, laptop, sitting&#10;&#10;Description automatically generated">
            <a:extLst>
              <a:ext uri="{FF2B5EF4-FFF2-40B4-BE49-F238E27FC236}">
                <a16:creationId xmlns:a16="http://schemas.microsoft.com/office/drawing/2014/main" id="{232099FE-2D8C-40E1-A238-BF37CA1A5A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450"/>
          <a:stretch/>
        </p:blipFill>
        <p:spPr>
          <a:xfrm rot="5400000">
            <a:off x="4846921" y="2752850"/>
            <a:ext cx="2970374" cy="3028950"/>
          </a:xfrm>
          <a:prstGeom prst="rect">
            <a:avLst/>
          </a:prstGeom>
        </p:spPr>
      </p:pic>
      <p:pic>
        <p:nvPicPr>
          <p:cNvPr id="17" name="Picture 16" descr="A picture containing table, office, room, living&#10;&#10;Description automatically generated">
            <a:extLst>
              <a:ext uri="{FF2B5EF4-FFF2-40B4-BE49-F238E27FC236}">
                <a16:creationId xmlns:a16="http://schemas.microsoft.com/office/drawing/2014/main" id="{CCBC0CB9-252E-4F59-A452-730BBCC2CE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8054401" y="1489735"/>
            <a:ext cx="3458728" cy="2594046"/>
          </a:xfrm>
          <a:prstGeom prst="rect">
            <a:avLst/>
          </a:prstGeom>
        </p:spPr>
      </p:pic>
    </p:spTree>
    <p:extLst>
      <p:ext uri="{BB962C8B-B14F-4D97-AF65-F5344CB8AC3E}">
        <p14:creationId xmlns:p14="http://schemas.microsoft.com/office/powerpoint/2010/main" val="941124181"/>
      </p:ext>
    </p:extLst>
  </p:cSld>
  <p:clrMapOvr>
    <a:masterClrMapping/>
  </p:clrMapOvr>
</p:sld>
</file>

<file path=ppt/theme/theme1.xml><?xml version="1.0" encoding="utf-8"?>
<a:theme xmlns:a="http://schemas.openxmlformats.org/drawingml/2006/main" name="IHO_Presentations_template-Blank">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HO presentations template" id="{02FEB0FD-5DB0-4DCA-8FD3-AD77DA5C0D37}" vid="{4295DFCE-4179-4A75-B3EC-50B8EFC8F0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6FEF96E3FDB5449ADF5976012BDD9B1" ma:contentTypeVersion="11" ma:contentTypeDescription="Create a new document." ma:contentTypeScope="" ma:versionID="f4469e585807b46525d3c54bb2f62100">
  <xsd:schema xmlns:xsd="http://www.w3.org/2001/XMLSchema" xmlns:xs="http://www.w3.org/2001/XMLSchema" xmlns:p="http://schemas.microsoft.com/office/2006/metadata/properties" xmlns:ns3="467b3584-da19-42db-9184-5b7074a95543" xmlns:ns4="1ff4b36c-a4d2-4d96-a8d6-eedaecf115c2" targetNamespace="http://schemas.microsoft.com/office/2006/metadata/properties" ma:root="true" ma:fieldsID="6f8310a523aaf4ae85a97e286571c649" ns3:_="" ns4:_="">
    <xsd:import namespace="467b3584-da19-42db-9184-5b7074a95543"/>
    <xsd:import namespace="1ff4b36c-a4d2-4d96-a8d6-eedaecf115c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7b3584-da19-42db-9184-5b7074a955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f4b36c-a4d2-4d96-a8d6-eedaecf115c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87C8BD3-B600-4EDB-83D0-0B1E46C49DE9}">
  <ds:schemaRefs>
    <ds:schemaRef ds:uri="http://schemas.microsoft.com/sharepoint/v3/contenttype/forms"/>
  </ds:schemaRefs>
</ds:datastoreItem>
</file>

<file path=customXml/itemProps2.xml><?xml version="1.0" encoding="utf-8"?>
<ds:datastoreItem xmlns:ds="http://schemas.openxmlformats.org/officeDocument/2006/customXml" ds:itemID="{2DEA82E6-05D4-4220-B2AA-281A530F93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7b3584-da19-42db-9184-5b7074a95543"/>
    <ds:schemaRef ds:uri="1ff4b36c-a4d2-4d96-a8d6-eedaecf115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2986E88-C934-4FFD-9D8D-FAC0E63A46E5}">
  <ds:schemaRefs>
    <ds:schemaRef ds:uri="http://purl.org/dc/elements/1.1/"/>
    <ds:schemaRef ds:uri="http://schemas.microsoft.com/office/2006/metadata/properties"/>
    <ds:schemaRef ds:uri="467b3584-da19-42db-9184-5b7074a9554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1ff4b36c-a4d2-4d96-a8d6-eedaecf115c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3253</TotalTime>
  <Words>1201</Words>
  <Application>Microsoft Office PowerPoint</Application>
  <PresentationFormat>Widescreen</PresentationFormat>
  <Paragraphs>149</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IHO_Presentations_template-Blank</vt:lpstr>
      <vt:lpstr>IHO  - NIPPON FOUNDATION  Alumni Seminar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RHC Generic National Report Presentation Template</dc:title>
  <dc:creator>Owner</dc:creator>
  <cp:lastModifiedBy>Lucy Fieldhouse</cp:lastModifiedBy>
  <cp:revision>124</cp:revision>
  <cp:lastPrinted>2019-10-25T13:31:38Z</cp:lastPrinted>
  <dcterms:created xsi:type="dcterms:W3CDTF">2017-10-26T13:07:26Z</dcterms:created>
  <dcterms:modified xsi:type="dcterms:W3CDTF">2019-10-29T00:38:48Z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0x01010096FEF96E3FDB5449ADF5976012BDD9B1</vt:lpwstr>
  </property>
  <property fmtid="{D5CDD505-2E9C-101B-9397-08002B2CF9AE}" pid="3" name="_dlc_DocIdItemGuid">
    <vt:lpwstr>ffdfbd07-ed76-47d9-8d5b-a2079a706e7b</vt:lpwstr>
  </property>
  <property fmtid="{D5CDD505-2E9C-101B-9397-08002B2CF9AE}" pid="4" name="e67d8e2fe5874f33b9c970a84d227915">
    <vt:lpwstr/>
  </property>
  <property fmtid="{D5CDD505-2E9C-101B-9397-08002B2CF9AE}" pid="5" name="Committees and WG">
    <vt:lpwstr/>
  </property>
  <property fmtid="{D5CDD505-2E9C-101B-9397-08002B2CF9AE}" pid="6" name="UKHO_SecurityClassification">
    <vt:lpwstr>1;#OFFICIAL|77777b58-be7e-4cc7-a0da-30387eb98d66</vt:lpwstr>
  </property>
  <property fmtid="{D5CDD505-2E9C-101B-9397-08002B2CF9AE}" pid="7" name="Country">
    <vt:lpwstr/>
  </property>
  <property fmtid="{D5CDD505-2E9C-101B-9397-08002B2CF9AE}" pid="8" name="UKHO_OrganisationStructure">
    <vt:lpwstr>9;#IHO|271ee81f-1326-4ebe-8da4-55310f124c04</vt:lpwstr>
  </property>
  <property fmtid="{D5CDD505-2E9C-101B-9397-08002B2CF9AE}" pid="9" name="IP HIP Area">
    <vt:lpwstr/>
  </property>
  <property fmtid="{D5CDD505-2E9C-101B-9397-08002B2CF9AE}" pid="10" name="National Hydrographer IHO Document Type">
    <vt:lpwstr/>
  </property>
  <property fmtid="{D5CDD505-2E9C-101B-9397-08002B2CF9AE}" pid="11" name="ProductsAndServices">
    <vt:lpwstr/>
  </property>
  <property fmtid="{D5CDD505-2E9C-101B-9397-08002B2CF9AE}" pid="12" name="Record">
    <vt:lpwstr/>
  </property>
  <property fmtid="{D5CDD505-2E9C-101B-9397-08002B2CF9AE}" pid="13" name="OriginalPath">
    <vt:lpwstr/>
  </property>
  <property fmtid="{D5CDD505-2E9C-101B-9397-08002B2CF9AE}" pid="14" name="Retention Action">
    <vt:lpwstr/>
  </property>
</Properties>
</file>